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  <p:embeddedFont>
      <p:font typeface="Lobster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9" roundtripDataSignature="AMtx7mjCj5Ry5C3E4AtkCnUX9JG71Vqv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roximaNova-regular.fntdata"/><Relationship Id="rId43" Type="http://schemas.openxmlformats.org/officeDocument/2006/relationships/slide" Target="slides/slide37.xml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obster-regular.fntdata"/><Relationship Id="rId47" Type="http://schemas.openxmlformats.org/officeDocument/2006/relationships/font" Target="fonts/ProximaNova-boldItalic.fntdata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Klima: wie warm oder kalt es an einem Ort über längere Zeit ist und welches Wetter dort normalerweise herrscht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„Welches Klima herrscht in Indonesien?“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Wetter: kurzfristiges Ereignis,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„Wie ist das wetter heute?“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Das Wetter ist manchmal in Wien gleich wie in Mexiko City, das Klima ist aber nicht das gleiche. 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Zb Schnee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de"/>
              <a:t>Das Wort „Klima“ kommt vom griechischen Begriff „klima“ und bedeutet soviel wie „Neigung“. Damit ist auch ein ganz entscheidender Faktor für den Klimaverlauf genannt: der Einstrahlungswinkel der Sonne, der eine unterschiedliche Neigung hat. Dadurch erwärmt sich die Erde mit unterschiedlichen Temperaturen.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Die globale Erwärmung der Erde, die sich zum Beispiel im Verschwinden der Alpengletscher zeigt, ist ein Klimavorgang, der sich über eine lange Zeit erstreckt.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Für diese globale Erwärmung ist in den letzten Jahren das Wort „Klimawandel“ geprägt worden.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Das heißt, es hat sich am Zustand der Atmosphäre, die unsere Erde umgibt, etwas verändert: Es sind zu viele Schadstoffe wie Kohlendioxid (=CO₂) hinein gelangt 🡪 die Luft ist wärmer geworden.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de" sz="800">
                <a:solidFill>
                  <a:schemeClr val="dk1"/>
                </a:solidFill>
              </a:rPr>
              <a:t>Wüstenklima, heiß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Wüstenklima, kalt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Steppenklima heiß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Steppenklima kalt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heiße, trockene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warme, trockene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kühle, trockene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feucht, heiße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feucht, kühle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feucht, sehr kühle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heiße Sommer,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warme Sommer,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kurze, kühle Sommer, lange,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Kühl, keine Trockenzeit,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heißer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Kühl, keine Trockenzeit, warmer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Kühl, keine Trockenzeit, kühler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kurze, kühle Sommer, sehr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frostig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de" sz="800">
                <a:solidFill>
                  <a:schemeClr val="dk1"/>
                </a:solidFill>
              </a:rPr>
              <a:t>Wüstenklima, heiß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Wüstenklima, kalt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Steppenklima heiß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Steppenklima kalt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heiße, trockene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warme, trockene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kühle, trockene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feucht, heiße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feucht, kühle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feucht, sehr kühle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heiße Sommer,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warme Sommer,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kurze, kühle Sommer, lange,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Kühl, keine Trockenzeit,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heißer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Kühl, keine Trockenzeit, warmer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Kühl, keine Trockenzeit, kühler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kurze, kühle Sommer, sehr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frostig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de" sz="800">
                <a:solidFill>
                  <a:schemeClr val="dk1"/>
                </a:solidFill>
              </a:rPr>
              <a:t>Wüstenklima, heiß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Wüstenklima, kalt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Steppenklima heiß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Steppenklima kalt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heiße, trockene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warme, trockene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kühle, trockene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feucht, heiße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feucht, kühle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feucht, sehr kühle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heiße Sommer,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warme Sommer,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kurze, kühle Sommer, lange,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Kühl, keine Trockenzeit,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heißer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Kühl, keine Trockenzeit, warmer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Kühl, keine Trockenzeit, kühler Sommer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kurze, kühle Sommer, sehr kalte Winter</a:t>
            </a:r>
            <a:br>
              <a:rPr lang="de" sz="800">
                <a:solidFill>
                  <a:schemeClr val="dk1"/>
                </a:solidFill>
              </a:rPr>
            </a:br>
            <a:r>
              <a:rPr lang="de" sz="800">
                <a:solidFill>
                  <a:schemeClr val="dk1"/>
                </a:solidFill>
              </a:rPr>
              <a:t>ganzjährig frostig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Den größten Anteil am Klimawandel tragen die Menschen: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de"/>
              <a:t>Abgase: </a:t>
            </a:r>
            <a:r>
              <a:rPr lang="de"/>
              <a:t>Fabriken, Autos und Flugzeuge produzieren viele Abgase, vor allem umweltschädliches Kohlendioxid (abgekürzt CO2).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de"/>
              <a:t>Abholzung: </a:t>
            </a:r>
            <a:r>
              <a:rPr lang="de"/>
              <a:t>Durch die Abholzung des Regenwaldes gibt es nicht mehr genug Bäume, die CO2 wieder in Sauerstoff umwandeln können.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de"/>
              <a:t>Flächenversiegelung:</a:t>
            </a:r>
            <a:r>
              <a:rPr lang="de"/>
              <a:t> Immer mehr Menschen leben in immer größeren Städten. So gibt es immer weniger Grünflächen, Parks und Wald, stattdessen viel Beton.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de"/>
              <a:t>Fleischkonsum: </a:t>
            </a:r>
            <a:r>
              <a:rPr lang="de"/>
              <a:t>Kühe pupsen umweltschädliches Methan in die Luft.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de"/>
              <a:t>Lieferketten: </a:t>
            </a:r>
            <a:r>
              <a:rPr lang="de"/>
              <a:t>Kleidung, Nahrungsmittel und viele andere Dinge legen oft einen weiten Weg zurück mit Flugzeug, Schiff, Bahn oder LKW, ehe sie in die Läden kommen.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-Nicht Lösung rausschreien (selbst überlegen)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Dazu sagen, wenn es dann zu viele Züge sind, ist es nicht mehr so übersichtlich, drum macht man dann lieber eine Fläche</a:t>
            </a:r>
            <a:endParaRPr/>
          </a:p>
        </p:txBody>
      </p:sp>
      <p:sp>
        <p:nvSpPr>
          <p:cNvPr id="195" name="Google Shape;1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gif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/>
          <p:nvPr>
            <p:ph type="ctrTitle"/>
          </p:nvPr>
        </p:nvSpPr>
        <p:spPr>
          <a:xfrm>
            <a:off x="317500" y="1298400"/>
            <a:ext cx="28236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  <a:defRPr b="1" sz="28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9"/>
          <p:cNvSpPr/>
          <p:nvPr/>
        </p:nvSpPr>
        <p:spPr>
          <a:xfrm>
            <a:off x="343900" y="4696600"/>
            <a:ext cx="27708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rgbClr val="1E4E79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https://www.kinderuni-ooe.at/</a:t>
            </a:r>
            <a:endParaRPr b="0" i="0" sz="1200" u="none" cap="none" strike="noStrike">
              <a:solidFill>
                <a:srgbClr val="1E4E7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" name="Google Shape;14;p39"/>
          <p:cNvPicPr preferRelativeResize="0"/>
          <p:nvPr/>
        </p:nvPicPr>
        <p:blipFill rotWithShape="1">
          <a:blip r:embed="rId2">
            <a:alphaModFix/>
          </a:blip>
          <a:srcRect b="25000" l="0" r="0" t="25000"/>
          <a:stretch/>
        </p:blipFill>
        <p:spPr>
          <a:xfrm>
            <a:off x="210131" y="113930"/>
            <a:ext cx="1380745" cy="690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9"/>
          <p:cNvGrpSpPr/>
          <p:nvPr/>
        </p:nvGrpSpPr>
        <p:grpSpPr>
          <a:xfrm>
            <a:off x="0" y="0"/>
            <a:ext cx="9146275" cy="5143750"/>
            <a:chOff x="0" y="0"/>
            <a:chExt cx="9146275" cy="5143750"/>
          </a:xfrm>
        </p:grpSpPr>
        <p:pic>
          <p:nvPicPr>
            <p:cNvPr id="16" name="Google Shape;16;p39"/>
            <p:cNvPicPr preferRelativeResize="0"/>
            <p:nvPr/>
          </p:nvPicPr>
          <p:blipFill rotWithShape="1">
            <a:blip r:embed="rId3">
              <a:alphaModFix/>
            </a:blip>
            <a:srcRect b="6854" l="3647" r="49399" t="13335"/>
            <a:stretch/>
          </p:blipFill>
          <p:spPr>
            <a:xfrm>
              <a:off x="3478197" y="769188"/>
              <a:ext cx="5636488" cy="43743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sp>
          <p:nvSpPr>
            <p:cNvPr id="17" name="Google Shape;17;p39"/>
            <p:cNvSpPr/>
            <p:nvPr/>
          </p:nvSpPr>
          <p:spPr>
            <a:xfrm rot="-5400000">
              <a:off x="3143911" y="94764"/>
              <a:ext cx="3731400" cy="3945172"/>
            </a:xfrm>
            <a:prstGeom prst="blockArc">
              <a:avLst>
                <a:gd fmla="val 16192489" name="adj1"/>
                <a:gd fmla="val 34243" name="adj2"/>
                <a:gd fmla="val 18185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9"/>
            <p:cNvSpPr/>
            <p:nvPr/>
          </p:nvSpPr>
          <p:spPr>
            <a:xfrm>
              <a:off x="3267015" y="1182425"/>
              <a:ext cx="455005" cy="396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9"/>
            <p:cNvSpPr/>
            <p:nvPr/>
          </p:nvSpPr>
          <p:spPr>
            <a:xfrm>
              <a:off x="0" y="4517050"/>
              <a:ext cx="3725400" cy="626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9"/>
            <p:cNvSpPr/>
            <p:nvPr/>
          </p:nvSpPr>
          <p:spPr>
            <a:xfrm>
              <a:off x="3268125" y="444500"/>
              <a:ext cx="457200" cy="55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Google Shape;21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628337">
              <a:off x="3074099" y="2086923"/>
              <a:ext cx="2823600" cy="282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;p39"/>
            <p:cNvSpPr/>
            <p:nvPr/>
          </p:nvSpPr>
          <p:spPr>
            <a:xfrm rot="5400000">
              <a:off x="6581325" y="-1647950"/>
              <a:ext cx="445800" cy="462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9"/>
            <p:cNvSpPr/>
            <p:nvPr/>
          </p:nvSpPr>
          <p:spPr>
            <a:xfrm>
              <a:off x="7543075" y="0"/>
              <a:ext cx="1603200" cy="880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" name="Google Shape;24;p39"/>
            <p:cNvPicPr preferRelativeResize="0"/>
            <p:nvPr/>
          </p:nvPicPr>
          <p:blipFill rotWithShape="1">
            <a:blip r:embed="rId2">
              <a:alphaModFix/>
            </a:blip>
            <a:srcRect b="25000" l="0" r="0" t="25000"/>
            <a:stretch/>
          </p:blipFill>
          <p:spPr>
            <a:xfrm>
              <a:off x="7654306" y="113918"/>
              <a:ext cx="1380745" cy="6903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" name="Google Shape;10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0" name="Google Shape;11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" name="Google Shape;27;p40"/>
          <p:cNvSpPr/>
          <p:nvPr/>
        </p:nvSpPr>
        <p:spPr>
          <a:xfrm>
            <a:off x="4608625" y="0"/>
            <a:ext cx="4535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28;p40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29" name="Google Shape;29;p40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40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0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0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0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40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None/>
              <a:defRPr b="1" sz="24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5" name="Google Shape;35;p40"/>
          <p:cNvPicPr preferRelativeResize="0"/>
          <p:nvPr/>
        </p:nvPicPr>
        <p:blipFill rotWithShape="1">
          <a:blip r:embed="rId2">
            <a:alphaModFix/>
          </a:blip>
          <a:srcRect b="25000" l="0" r="0" t="25000"/>
          <a:stretch/>
        </p:blipFill>
        <p:spPr>
          <a:xfrm>
            <a:off x="7011331" y="452081"/>
            <a:ext cx="1380745" cy="69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und Inhalt">
  <p:cSld name="1_Titel und Inhal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1"/>
          <p:cNvSpPr/>
          <p:nvPr/>
        </p:nvSpPr>
        <p:spPr>
          <a:xfrm>
            <a:off x="4608625" y="0"/>
            <a:ext cx="4535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1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None/>
              <a:defRPr b="1" sz="24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grpSp>
        <p:nvGrpSpPr>
          <p:cNvPr id="39" name="Google Shape;39;p41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40" name="Google Shape;40;p41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1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1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1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1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" name="Google Shape;45;p41"/>
          <p:cNvPicPr preferRelativeResize="0"/>
          <p:nvPr/>
        </p:nvPicPr>
        <p:blipFill rotWithShape="1">
          <a:blip r:embed="rId2">
            <a:alphaModFix/>
          </a:blip>
          <a:srcRect b="25000" l="0" r="0" t="25000"/>
          <a:stretch/>
        </p:blipFill>
        <p:spPr>
          <a:xfrm>
            <a:off x="7011331" y="452081"/>
            <a:ext cx="1380745" cy="69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und Inhalt 1">
  <p:cSld name="1_Titel und Inhalt_1">
    <p:bg>
      <p:bgPr>
        <a:solidFill>
          <a:srgbClr val="F3F3F3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8" name="Google Shape;48;p42"/>
          <p:cNvSpPr txBox="1"/>
          <p:nvPr>
            <p:ph type="title"/>
          </p:nvPr>
        </p:nvSpPr>
        <p:spPr>
          <a:xfrm>
            <a:off x="533400" y="6761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None/>
              <a:defRPr b="1" sz="24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49" name="Google Shape;49;p42"/>
          <p:cNvSpPr/>
          <p:nvPr/>
        </p:nvSpPr>
        <p:spPr>
          <a:xfrm>
            <a:off x="7508600" y="4877250"/>
            <a:ext cx="13932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de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https://www.kinderuni-ooe.at/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50;p42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51" name="Google Shape;51;p42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2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2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2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2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" name="Google Shape;56;p42"/>
          <p:cNvPicPr preferRelativeResize="0"/>
          <p:nvPr/>
        </p:nvPicPr>
        <p:blipFill rotWithShape="1">
          <a:blip r:embed="rId2">
            <a:alphaModFix/>
          </a:blip>
          <a:srcRect b="25000" l="0" r="0" t="25000"/>
          <a:stretch/>
        </p:blipFill>
        <p:spPr>
          <a:xfrm>
            <a:off x="7039356" y="676181"/>
            <a:ext cx="1380745" cy="69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Titelfolie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3"/>
          <p:cNvGrpSpPr/>
          <p:nvPr/>
        </p:nvGrpSpPr>
        <p:grpSpPr>
          <a:xfrm>
            <a:off x="3037025" y="201650"/>
            <a:ext cx="6136050" cy="4941975"/>
            <a:chOff x="3037025" y="201650"/>
            <a:chExt cx="6136050" cy="4941975"/>
          </a:xfrm>
        </p:grpSpPr>
        <p:sp>
          <p:nvSpPr>
            <p:cNvPr id="59" name="Google Shape;59;p43"/>
            <p:cNvSpPr/>
            <p:nvPr/>
          </p:nvSpPr>
          <p:spPr>
            <a:xfrm rot="-5400000">
              <a:off x="3153425" y="85250"/>
              <a:ext cx="3731400" cy="3964200"/>
            </a:xfrm>
            <a:prstGeom prst="blockArc">
              <a:avLst>
                <a:gd fmla="val 16192489" name="adj1"/>
                <a:gd fmla="val 34243" name="adj2"/>
                <a:gd fmla="val 18185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3"/>
            <p:cNvSpPr/>
            <p:nvPr/>
          </p:nvSpPr>
          <p:spPr>
            <a:xfrm>
              <a:off x="3268125" y="1182425"/>
              <a:ext cx="457200" cy="396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3"/>
            <p:cNvSpPr/>
            <p:nvPr/>
          </p:nvSpPr>
          <p:spPr>
            <a:xfrm rot="5400000">
              <a:off x="6629975" y="-1660475"/>
              <a:ext cx="457200" cy="462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43"/>
          <p:cNvSpPr/>
          <p:nvPr/>
        </p:nvSpPr>
        <p:spPr>
          <a:xfrm>
            <a:off x="0" y="4517050"/>
            <a:ext cx="4130100" cy="626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3"/>
          <p:cNvSpPr/>
          <p:nvPr/>
        </p:nvSpPr>
        <p:spPr>
          <a:xfrm>
            <a:off x="7543075" y="0"/>
            <a:ext cx="1603200" cy="880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3"/>
          <p:cNvSpPr txBox="1"/>
          <p:nvPr>
            <p:ph type="ctrTitle"/>
          </p:nvPr>
        </p:nvSpPr>
        <p:spPr>
          <a:xfrm>
            <a:off x="653250" y="1285350"/>
            <a:ext cx="28236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  <a:defRPr b="1" sz="28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5" name="Google Shape;6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31" y="190131"/>
            <a:ext cx="1380745" cy="69037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3"/>
          <p:cNvSpPr/>
          <p:nvPr/>
        </p:nvSpPr>
        <p:spPr>
          <a:xfrm>
            <a:off x="3268125" y="444500"/>
            <a:ext cx="457200" cy="5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43"/>
          <p:cNvPicPr preferRelativeResize="0"/>
          <p:nvPr/>
        </p:nvPicPr>
        <p:blipFill rotWithShape="1">
          <a:blip r:embed="rId3">
            <a:alphaModFix/>
          </a:blip>
          <a:srcRect b="0" l="0" r="-10754" t="22462"/>
          <a:stretch/>
        </p:blipFill>
        <p:spPr>
          <a:xfrm>
            <a:off x="7763250" y="76200"/>
            <a:ext cx="1380751" cy="107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3"/>
          <p:cNvPicPr preferRelativeResize="0"/>
          <p:nvPr/>
        </p:nvPicPr>
        <p:blipFill rotWithShape="1">
          <a:blip r:embed="rId4">
            <a:alphaModFix/>
          </a:blip>
          <a:srcRect b="0" l="14932" r="19108" t="0"/>
          <a:stretch/>
        </p:blipFill>
        <p:spPr>
          <a:xfrm>
            <a:off x="4129975" y="0"/>
            <a:ext cx="50902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3"/>
          <p:cNvSpPr/>
          <p:nvPr/>
        </p:nvSpPr>
        <p:spPr>
          <a:xfrm>
            <a:off x="4129975" y="0"/>
            <a:ext cx="5090100" cy="880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43"/>
          <p:cNvPicPr preferRelativeResize="0"/>
          <p:nvPr/>
        </p:nvPicPr>
        <p:blipFill rotWithShape="1">
          <a:blip r:embed="rId5">
            <a:alphaModFix/>
          </a:blip>
          <a:srcRect b="25000" l="0" r="0" t="25000"/>
          <a:stretch/>
        </p:blipFill>
        <p:spPr>
          <a:xfrm>
            <a:off x="210131" y="113930"/>
            <a:ext cx="1380745" cy="69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5">
            <a:alphaModFix/>
          </a:blip>
          <a:srcRect b="25000" l="0" r="0" t="25000"/>
          <a:stretch/>
        </p:blipFill>
        <p:spPr>
          <a:xfrm>
            <a:off x="7543081" y="113930"/>
            <a:ext cx="1380745" cy="69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" name="Google Shape;78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hyperlink" Target="https://www.hanisauland.de/wissen/lexikon/grosses-lexikon/k/klima_wetter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Relationship Id="rId4" Type="http://schemas.openxmlformats.org/officeDocument/2006/relationships/hyperlink" Target="https://denkwerkstatt-physik.de/denkwerkstatt-physik/files/mechanik/Wechselhafte_Jahreszeiten/experimentieren4b.ht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hyperlink" Target="https://www.hanisauland.de/wissen/spezial/politik/klimaschutz/klimaschutz-kapitel-3.html/klimaschutz-kapitel-3-1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hyperlink" Target="https://cdatac.de/index.php/co2-conc/co2-konzentration-zwischen-1750-und-1900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Relationship Id="rId4" Type="http://schemas.openxmlformats.org/officeDocument/2006/relationships/hyperlink" Target="https://www.bildungsserveragrar.de/fachzeitschrift/durch-fuetterung-emissionen-reduzieren/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69.png"/><Relationship Id="rId13" Type="http://schemas.openxmlformats.org/officeDocument/2006/relationships/image" Target="../media/image25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53.png"/><Relationship Id="rId7" Type="http://schemas.openxmlformats.org/officeDocument/2006/relationships/hyperlink" Target="https://dida.do/de/blog/xai-nichts-ist-sicher-mit-einer-wahrscheinlichkei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jpg"/><Relationship Id="rId4" Type="http://schemas.openxmlformats.org/officeDocument/2006/relationships/image" Target="../media/image44.png"/><Relationship Id="rId5" Type="http://schemas.openxmlformats.org/officeDocument/2006/relationships/hyperlink" Target="https://www.linkedin.com/posts/clean-air-lawn-care-inc_happy-groundhog-day-are-you-starting-to-activity-7159242165309575168-j1H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jpg"/><Relationship Id="rId4" Type="http://schemas.openxmlformats.org/officeDocument/2006/relationships/image" Target="../media/image47.jpg"/><Relationship Id="rId5" Type="http://schemas.openxmlformats.org/officeDocument/2006/relationships/image" Target="../media/image64.png"/><Relationship Id="rId6" Type="http://schemas.openxmlformats.org/officeDocument/2006/relationships/hyperlink" Target="https://www.pexels.com/de-de/foto/natur-feld-tier-gras-10211929/" TargetMode="External"/><Relationship Id="rId7" Type="http://schemas.openxmlformats.org/officeDocument/2006/relationships/hyperlink" Target="https://praxistipps.chip.de/blaulicht-warum-ist-es-blau-einfach-erklaert_100773" TargetMode="External"/><Relationship Id="rId8" Type="http://schemas.openxmlformats.org/officeDocument/2006/relationships/hyperlink" Target="https://www.liewo.li/international/murmeltier-im-schock-ist-bestes-naturfoto-art-40153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49.png"/><Relationship Id="rId5" Type="http://schemas.openxmlformats.org/officeDocument/2006/relationships/hyperlink" Target="https://images.pexels.com/photos/18160734/pexels-photo-18160734/free-photo-of-entzuckendes-murmeltier.jpeg?auto=compress&amp;cs=tinysrgb&amp;w=600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56.png"/><Relationship Id="rId5" Type="http://schemas.openxmlformats.org/officeDocument/2006/relationships/hyperlink" Target="https://www.barfuss.it/leute/maerchen-eines-wolfsfreien-suedtirol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Relationship Id="rId4" Type="http://schemas.openxmlformats.org/officeDocument/2006/relationships/image" Target="../media/image63.png"/><Relationship Id="rId5" Type="http://schemas.openxmlformats.org/officeDocument/2006/relationships/hyperlink" Target="https://www.pexels.com/de-de/foto/mann-festhalten-halten-verbrecher-8382614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jpg"/><Relationship Id="rId4" Type="http://schemas.openxmlformats.org/officeDocument/2006/relationships/hyperlink" Target="https://totalent.eu/de/navigating-recruitment-market-inefficiency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jpg"/><Relationship Id="rId4" Type="http://schemas.openxmlformats.org/officeDocument/2006/relationships/hyperlink" Target="https://spacetocreatewritinglife.wordpress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hyperlink" Target="https://de.wikipedia.org/wiki/Alpenmurmeltie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jp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hyperlink" Target="https://www.pexels.com/photo/marmot-between-tree-logs-in-dolomites-italy-10743836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jpg"/><Relationship Id="rId4" Type="http://schemas.openxmlformats.org/officeDocument/2006/relationships/image" Target="../media/image66.png"/><Relationship Id="rId5" Type="http://schemas.openxmlformats.org/officeDocument/2006/relationships/image" Target="../media/image52.png"/><Relationship Id="rId6" Type="http://schemas.openxmlformats.org/officeDocument/2006/relationships/hyperlink" Target="https://images.pexels.com/photos/13301274/pexels-photo-13301274.jpeg?auto=compress&amp;cs=tinysrgb&amp;w=600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49.png"/><Relationship Id="rId5" Type="http://schemas.openxmlformats.org/officeDocument/2006/relationships/image" Target="../media/image74.png"/><Relationship Id="rId6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6" Type="http://schemas.openxmlformats.org/officeDocument/2006/relationships/image" Target="../media/image10.png"/><Relationship Id="rId7" Type="http://schemas.openxmlformats.org/officeDocument/2006/relationships/image" Target="../media/image32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/>
          <p:nvPr>
            <p:ph type="ctrTitle"/>
          </p:nvPr>
        </p:nvSpPr>
        <p:spPr>
          <a:xfrm>
            <a:off x="0" y="825925"/>
            <a:ext cx="37296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</a:pPr>
            <a:r>
              <a:rPr b="1" lang="de" sz="2800"/>
              <a:t>als</a:t>
            </a:r>
            <a:br>
              <a:rPr b="1" lang="de" sz="2800">
                <a:solidFill>
                  <a:schemeClr val="lt1"/>
                </a:solidFill>
              </a:rPr>
            </a:br>
            <a:r>
              <a:rPr b="1" lang="de" sz="2800">
                <a:solidFill>
                  <a:schemeClr val="lt1"/>
                </a:solidFill>
              </a:rPr>
              <a:t>   </a:t>
            </a:r>
            <a:br>
              <a:rPr b="1" lang="de" sz="2800">
                <a:solidFill>
                  <a:schemeClr val="lt1"/>
                </a:solidFill>
              </a:rPr>
            </a:br>
            <a:r>
              <a:rPr b="1" lang="de" sz="2800">
                <a:solidFill>
                  <a:srgbClr val="5B9BD5"/>
                </a:solidFill>
              </a:rPr>
              <a:t>Datendetektiv*in</a:t>
            </a:r>
            <a:br>
              <a:rPr b="1" lang="de" sz="2800">
                <a:solidFill>
                  <a:schemeClr val="lt1"/>
                </a:solidFill>
              </a:rPr>
            </a:br>
            <a:r>
              <a:rPr b="1" lang="de" sz="2800">
                <a:solidFill>
                  <a:schemeClr val="lt1"/>
                </a:solidFill>
              </a:rPr>
              <a:t>   </a:t>
            </a:r>
            <a:br>
              <a:rPr b="1" lang="de" sz="2800">
                <a:solidFill>
                  <a:schemeClr val="lt1"/>
                </a:solidFill>
              </a:rPr>
            </a:br>
            <a:r>
              <a:rPr b="1" lang="de" sz="2800"/>
              <a:t>dem Klima auf der Spur!</a:t>
            </a:r>
            <a:endParaRPr b="1"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Was haben wir zum Frühstück gegessen?</a:t>
            </a:r>
            <a:endParaRPr/>
          </a:p>
        </p:txBody>
      </p:sp>
      <p:sp>
        <p:nvSpPr>
          <p:cNvPr id="336" name="Google Shape;336;p10"/>
          <p:cNvSpPr txBox="1"/>
          <p:nvPr/>
        </p:nvSpPr>
        <p:spPr>
          <a:xfrm>
            <a:off x="505375" y="1086200"/>
            <a:ext cx="6325800" cy="365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d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 der Kinder, aufgestellt in Reihen je nach Frühstück einfügen.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d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Frühstücks-Bezeichnung zur jeweiligen Reihe ziehen.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589250" y="35523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MÜSLI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0"/>
          <p:cNvSpPr/>
          <p:nvPr/>
        </p:nvSpPr>
        <p:spPr>
          <a:xfrm>
            <a:off x="3751075" y="35523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2170150" y="35523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SÜSSES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5332000" y="35523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/>
          <p:nvPr/>
        </p:nvSpPr>
        <p:spPr>
          <a:xfrm>
            <a:off x="505375" y="1086200"/>
            <a:ext cx="6325800" cy="365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d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 der Kinder, aufgestellt in Reihen je nach Verkehrsmittel einfügen.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d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Verkehrsmittel -Bezeichnung zur jeweiligen Reihe ziehen.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Wie fahren wir üblicherweise in die Schule? </a:t>
            </a:r>
            <a:endParaRPr/>
          </a:p>
        </p:txBody>
      </p:sp>
      <p:sp>
        <p:nvSpPr>
          <p:cNvPr id="347" name="Google Shape;347;p11"/>
          <p:cNvSpPr/>
          <p:nvPr/>
        </p:nvSpPr>
        <p:spPr>
          <a:xfrm>
            <a:off x="533875" y="3571150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1"/>
          <p:cNvSpPr/>
          <p:nvPr/>
        </p:nvSpPr>
        <p:spPr>
          <a:xfrm>
            <a:off x="3055975" y="3571150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1794925" y="3571150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ZUG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1"/>
          <p:cNvSpPr/>
          <p:nvPr/>
        </p:nvSpPr>
        <p:spPr>
          <a:xfrm>
            <a:off x="4317025" y="3571138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ZU FUSS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5578075" y="3571150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FAHRRAD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A904"/>
              </a:buClr>
              <a:buSzPts val="2400"/>
              <a:buFont typeface="Comic Sans MS"/>
              <a:buNone/>
            </a:pPr>
            <a:r>
              <a:rPr lang="de"/>
              <a:t>Was ist Klima?</a:t>
            </a:r>
            <a:endParaRPr/>
          </a:p>
        </p:txBody>
      </p:sp>
      <p:pic>
        <p:nvPicPr>
          <p:cNvPr id="358" name="Google Shape;3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647" y="744843"/>
            <a:ext cx="5741949" cy="4118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2"/>
          <p:cNvSpPr txBox="1"/>
          <p:nvPr/>
        </p:nvSpPr>
        <p:spPr>
          <a:xfrm rot="-1426647">
            <a:off x="343454" y="1535489"/>
            <a:ext cx="5583540" cy="9927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" sz="1800" u="none" cap="none" strike="noStrike">
                <a:solidFill>
                  <a:srgbClr val="42719B"/>
                </a:solidFill>
                <a:latin typeface="Courier New"/>
                <a:ea typeface="Courier New"/>
                <a:cs typeface="Courier New"/>
                <a:sym typeface="Courier New"/>
              </a:rPr>
              <a:t>Welches Klima herrscht in Indonesien?</a:t>
            </a:r>
            <a:endParaRPr b="0" i="0" sz="1100" u="none" cap="none" strike="noStrike">
              <a:solidFill>
                <a:srgbClr val="42719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719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719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719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 rot="1384888">
            <a:off x="1033401" y="3805299"/>
            <a:ext cx="3680750" cy="5618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" sz="1800" u="none" cap="none" strike="noStrike">
                <a:solidFill>
                  <a:srgbClr val="42719B"/>
                </a:solidFill>
                <a:latin typeface="Courier New"/>
                <a:ea typeface="Courier New"/>
                <a:cs typeface="Courier New"/>
                <a:sym typeface="Courier New"/>
              </a:rPr>
              <a:t>Wie ist das Wetter heute?</a:t>
            </a:r>
            <a:endParaRPr b="0" i="0" sz="1100" u="none" cap="none" strike="noStrike">
              <a:solidFill>
                <a:srgbClr val="42719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719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Quelle: hanisauland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"/>
          <p:cNvSpPr txBox="1"/>
          <p:nvPr>
            <p:ph type="title"/>
          </p:nvPr>
        </p:nvSpPr>
        <p:spPr>
          <a:xfrm>
            <a:off x="352975" y="452075"/>
            <a:ext cx="736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400"/>
              <a:buFont typeface="Comic Sans MS"/>
              <a:buNone/>
            </a:pPr>
            <a:r>
              <a:rPr lang="de"/>
              <a:t>Warum gibt es unterschiedliches Klima?</a:t>
            </a:r>
            <a:endParaRPr/>
          </a:p>
        </p:txBody>
      </p:sp>
      <p:pic>
        <p:nvPicPr>
          <p:cNvPr id="368" name="Google Shape;3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713" y="1221679"/>
            <a:ext cx="5485006" cy="324563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3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Quelle: denkwerkstatt-physik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A904"/>
              </a:buClr>
              <a:buSzPts val="2400"/>
              <a:buFont typeface="Comic Sans MS"/>
              <a:buNone/>
            </a:pPr>
            <a:r>
              <a:rPr lang="de"/>
              <a:t>Warum ändert sich das Klima?</a:t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 rot="4134798">
            <a:off x="6266611" y="2707299"/>
            <a:ext cx="853021" cy="230594"/>
          </a:xfrm>
          <a:prstGeom prst="notchedRightArrow">
            <a:avLst>
              <a:gd fmla="val 55187" name="adj1"/>
              <a:gd fmla="val 50000" name="adj2"/>
            </a:avLst>
          </a:prstGeom>
          <a:solidFill>
            <a:srgbClr val="3D85C6"/>
          </a:solidFill>
          <a:ln cap="flat" cmpd="sng" w="12700">
            <a:solidFill>
              <a:srgbClr val="9FC5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14"/>
          <p:cNvPicPr preferRelativeResize="0"/>
          <p:nvPr/>
        </p:nvPicPr>
        <p:blipFill rotWithShape="1">
          <a:blip r:embed="rId3">
            <a:alphaModFix/>
          </a:blip>
          <a:srcRect b="9316" l="4236" r="2750" t="12153"/>
          <a:stretch/>
        </p:blipFill>
        <p:spPr>
          <a:xfrm>
            <a:off x="446412" y="1410896"/>
            <a:ext cx="5313021" cy="305641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4"/>
          <p:cNvSpPr/>
          <p:nvPr/>
        </p:nvSpPr>
        <p:spPr>
          <a:xfrm>
            <a:off x="5337276" y="1024775"/>
            <a:ext cx="1834488" cy="1358316"/>
          </a:xfrm>
          <a:prstGeom prst="cloud">
            <a:avLst/>
          </a:prstGeom>
          <a:solidFill>
            <a:srgbClr val="6FA8DC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de" sz="32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CO₂</a:t>
            </a:r>
            <a:endParaRPr b="0" i="0" sz="2200" u="none" cap="none" strike="noStrike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5484500" y="3183800"/>
            <a:ext cx="3836106" cy="1809108"/>
          </a:xfrm>
          <a:prstGeom prst="irregularSeal2">
            <a:avLst/>
          </a:prstGeom>
          <a:solidFill>
            <a:srgbClr val="E5DAC4"/>
          </a:solidFill>
          <a:ln cap="flat" cmpd="sng" w="38100">
            <a:solidFill>
              <a:srgbClr val="C1B4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de" sz="1900" u="none" cap="none" strike="noStrike">
                <a:solidFill>
                  <a:srgbClr val="867A64"/>
                </a:solidFill>
                <a:latin typeface="Courier New"/>
                <a:ea typeface="Courier New"/>
                <a:cs typeface="Courier New"/>
                <a:sym typeface="Courier New"/>
              </a:rPr>
              <a:t>Treibhaus- effekt</a:t>
            </a:r>
            <a:endParaRPr b="1" i="0" sz="1900" u="none" cap="none" strike="noStrike">
              <a:solidFill>
                <a:srgbClr val="867A6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14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Quelle: hanisauland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Klimazonen 1980-2016</a:t>
            </a:r>
            <a:endParaRPr/>
          </a:p>
        </p:txBody>
      </p:sp>
      <p:pic>
        <p:nvPicPr>
          <p:cNvPr id="386" name="Google Shape;386;p15"/>
          <p:cNvPicPr preferRelativeResize="0"/>
          <p:nvPr/>
        </p:nvPicPr>
        <p:blipFill rotWithShape="1">
          <a:blip r:embed="rId3">
            <a:alphaModFix/>
          </a:blip>
          <a:srcRect b="0" l="7995" r="0" t="13666"/>
          <a:stretch/>
        </p:blipFill>
        <p:spPr>
          <a:xfrm>
            <a:off x="245075" y="1177175"/>
            <a:ext cx="8670326" cy="380663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5"/>
          <p:cNvSpPr txBox="1"/>
          <p:nvPr/>
        </p:nvSpPr>
        <p:spPr>
          <a:xfrm>
            <a:off x="6945875" y="1600300"/>
            <a:ext cx="1879800" cy="2218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0" lIns="5400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Wüstenklima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Steppenklima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gemäßigt, heißer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gemäßigt, ganzjähriger Regen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Kühl, trockene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Kühl, ganzjähriger Niederschlag, ausgeprägter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5"/>
          <p:cNvSpPr txBox="1"/>
          <p:nvPr/>
        </p:nvSpPr>
        <p:spPr>
          <a:xfrm>
            <a:off x="6945875" y="3664375"/>
            <a:ext cx="18798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0" lIns="5400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Polares Klima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Klimazonen 2071-2610</a:t>
            </a:r>
            <a:endParaRPr/>
          </a:p>
        </p:txBody>
      </p:sp>
      <p:pic>
        <p:nvPicPr>
          <p:cNvPr id="394" name="Google Shape;394;p16"/>
          <p:cNvPicPr preferRelativeResize="0"/>
          <p:nvPr/>
        </p:nvPicPr>
        <p:blipFill rotWithShape="1">
          <a:blip r:embed="rId3">
            <a:alphaModFix/>
          </a:blip>
          <a:srcRect b="0" l="8113" r="0" t="13096"/>
          <a:stretch/>
        </p:blipFill>
        <p:spPr>
          <a:xfrm>
            <a:off x="158650" y="1113975"/>
            <a:ext cx="8737152" cy="38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6"/>
          <p:cNvSpPr txBox="1"/>
          <p:nvPr/>
        </p:nvSpPr>
        <p:spPr>
          <a:xfrm>
            <a:off x="6945875" y="1600300"/>
            <a:ext cx="1879800" cy="2218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0" lIns="5400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Wüstenklima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Steppenklima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gemäßigt, heißer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gemäßigt, ganzjähriger Regen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Kühl, trockene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Kühl, ganzjähriger Niederschlag, ausgeprägter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6"/>
          <p:cNvSpPr txBox="1"/>
          <p:nvPr/>
        </p:nvSpPr>
        <p:spPr>
          <a:xfrm>
            <a:off x="9620575" y="726775"/>
            <a:ext cx="3120900" cy="30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400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Wüstenklima, heiß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Wüstenklima, kalt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Steppenklima heiß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Steppenklima kalt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heiße, trockene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warme, trockene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kühle, trockene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ganzjährig feucht, heiße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ganzjährig feucht, kühle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ganzjährig feucht, sehr kühle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heiße Sommer, kalte Winter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warme Sommer, kalte Winter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kurze, kühle Sommer, lange, kalte Winter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Kühl, keine Trockenzeit,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heißer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Kühl, keine Trockenzeit, warmer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Kühl, keine Trockenzeit, kühler Sommer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kurze, kühle Sommer, sehr kalte Winter</a:t>
            </a:r>
            <a:b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ganzjährig frostig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6"/>
          <p:cNvSpPr txBox="1"/>
          <p:nvPr/>
        </p:nvSpPr>
        <p:spPr>
          <a:xfrm>
            <a:off x="6945875" y="3664375"/>
            <a:ext cx="18798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0" lIns="5400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de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Polares Klima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Vergleichen:</a:t>
            </a:r>
            <a:endParaRPr/>
          </a:p>
        </p:txBody>
      </p:sp>
      <p:pic>
        <p:nvPicPr>
          <p:cNvPr id="403" name="Google Shape;403;p17"/>
          <p:cNvPicPr preferRelativeResize="0"/>
          <p:nvPr/>
        </p:nvPicPr>
        <p:blipFill rotWithShape="1">
          <a:blip r:embed="rId3">
            <a:alphaModFix/>
          </a:blip>
          <a:srcRect b="14452" l="17572" r="23575" t="29523"/>
          <a:stretch/>
        </p:blipFill>
        <p:spPr>
          <a:xfrm>
            <a:off x="156650" y="1531894"/>
            <a:ext cx="4648200" cy="207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7"/>
          <p:cNvPicPr preferRelativeResize="0"/>
          <p:nvPr/>
        </p:nvPicPr>
        <p:blipFill rotWithShape="1">
          <a:blip r:embed="rId4">
            <a:alphaModFix/>
          </a:blip>
          <a:srcRect b="14452" l="17572" r="23575" t="29523"/>
          <a:stretch/>
        </p:blipFill>
        <p:spPr>
          <a:xfrm>
            <a:off x="4639300" y="1457750"/>
            <a:ext cx="4813913" cy="21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/>
          <p:nvPr>
            <p:ph type="title"/>
          </p:nvPr>
        </p:nvSpPr>
        <p:spPr>
          <a:xfrm>
            <a:off x="492320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CO</a:t>
            </a:r>
            <a:r>
              <a:rPr baseline="-25000" lang="de"/>
              <a:t>2 </a:t>
            </a:r>
            <a:r>
              <a:rPr lang="de"/>
              <a:t>und Temperatur</a:t>
            </a:r>
            <a:endParaRPr/>
          </a:p>
        </p:txBody>
      </p:sp>
      <p:pic>
        <p:nvPicPr>
          <p:cNvPr id="410" name="Google Shape;4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900" y="1024775"/>
            <a:ext cx="3433961" cy="34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8"/>
          <p:cNvSpPr txBox="1"/>
          <p:nvPr/>
        </p:nvSpPr>
        <p:spPr>
          <a:xfrm rot="-5400000">
            <a:off x="6964500" y="2799475"/>
            <a:ext cx="4056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de" sz="8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https://cdatac.de/index.php/co2-conc/co2-konzentration-zwischen-1750-und-1900/</a:t>
            </a:r>
            <a:endParaRPr b="0" i="0" sz="8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800" y="1221550"/>
            <a:ext cx="4102425" cy="25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8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Quelle: climate data check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400"/>
              <a:buFont typeface="Comic Sans MS"/>
              <a:buNone/>
            </a:pPr>
            <a:r>
              <a:rPr lang="de"/>
              <a:t>Was sind die Ursachen dafür?</a:t>
            </a:r>
            <a:endParaRPr/>
          </a:p>
        </p:txBody>
      </p:sp>
      <p:pic>
        <p:nvPicPr>
          <p:cNvPr id="420" name="Google Shape;4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9030" y="1487750"/>
            <a:ext cx="4099649" cy="2303808"/>
          </a:xfrm>
          <a:prstGeom prst="rect">
            <a:avLst/>
          </a:prstGeom>
          <a:noFill/>
          <a:ln cap="flat" cmpd="sng" w="28575">
            <a:solidFill>
              <a:srgbClr val="C55A1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1" name="Google Shape;421;p19"/>
          <p:cNvSpPr/>
          <p:nvPr/>
        </p:nvSpPr>
        <p:spPr>
          <a:xfrm>
            <a:off x="5966545" y="827726"/>
            <a:ext cx="2488212" cy="1499364"/>
          </a:xfrm>
          <a:prstGeom prst="irregularSeal2">
            <a:avLst/>
          </a:prstGeom>
          <a:solidFill>
            <a:srgbClr val="FFE599"/>
          </a:solidFill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de" sz="2000" u="none" cap="none" strike="noStrike">
                <a:solidFill>
                  <a:srgbClr val="C55A11"/>
                </a:solidFill>
                <a:latin typeface="Courier New"/>
                <a:ea typeface="Courier New"/>
                <a:cs typeface="Courier New"/>
                <a:sym typeface="Courier New"/>
              </a:rPr>
              <a:t>Müll</a:t>
            </a:r>
            <a:endParaRPr b="1" i="0" sz="2000" u="none" cap="none" strike="noStrike">
              <a:solidFill>
                <a:srgbClr val="C55A1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19"/>
          <p:cNvSpPr/>
          <p:nvPr/>
        </p:nvSpPr>
        <p:spPr>
          <a:xfrm>
            <a:off x="6244200" y="2759550"/>
            <a:ext cx="2684934" cy="1659366"/>
          </a:xfrm>
          <a:prstGeom prst="irregularSeal2">
            <a:avLst/>
          </a:prstGeom>
          <a:solidFill>
            <a:srgbClr val="FFE599"/>
          </a:solidFill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de" sz="1900" u="none" cap="none" strike="noStrike">
                <a:solidFill>
                  <a:srgbClr val="C55A11"/>
                </a:solidFill>
                <a:latin typeface="Courier New"/>
                <a:ea typeface="Courier New"/>
                <a:cs typeface="Courier New"/>
                <a:sym typeface="Courier New"/>
              </a:rPr>
              <a:t>Verkehr</a:t>
            </a:r>
            <a:endParaRPr b="1" i="0" sz="1900" u="none" cap="none" strike="noStrike">
              <a:solidFill>
                <a:srgbClr val="C55A1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19"/>
          <p:cNvSpPr/>
          <p:nvPr/>
        </p:nvSpPr>
        <p:spPr>
          <a:xfrm>
            <a:off x="505375" y="947363"/>
            <a:ext cx="2144178" cy="1260090"/>
          </a:xfrm>
          <a:prstGeom prst="irregularSeal2">
            <a:avLst/>
          </a:prstGeom>
          <a:solidFill>
            <a:srgbClr val="FFE599"/>
          </a:solidFill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de" sz="1900" u="none" cap="none" strike="noStrike">
                <a:solidFill>
                  <a:srgbClr val="C55A11"/>
                </a:solidFill>
                <a:latin typeface="Courier New"/>
                <a:ea typeface="Courier New"/>
                <a:cs typeface="Courier New"/>
                <a:sym typeface="Courier New"/>
              </a:rPr>
              <a:t>Essen</a:t>
            </a:r>
            <a:endParaRPr b="1" i="0" sz="1900" u="none" cap="none" strike="noStrike">
              <a:solidFill>
                <a:srgbClr val="C55A1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121775" y="2919550"/>
            <a:ext cx="3532572" cy="1499364"/>
          </a:xfrm>
          <a:prstGeom prst="irregularSeal2">
            <a:avLst/>
          </a:prstGeom>
          <a:solidFill>
            <a:srgbClr val="FFE599"/>
          </a:solidFill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de" sz="1900" u="none" cap="none" strike="noStrike">
                <a:solidFill>
                  <a:srgbClr val="C55A11"/>
                </a:solidFill>
                <a:latin typeface="Courier New"/>
                <a:ea typeface="Courier New"/>
                <a:cs typeface="Courier New"/>
                <a:sym typeface="Courier New"/>
              </a:rPr>
              <a:t>Abholzung</a:t>
            </a:r>
            <a:endParaRPr b="1" i="0" sz="1900" u="none" cap="none" strike="noStrike">
              <a:solidFill>
                <a:srgbClr val="C55A1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5" name="Google Shape;425;p19"/>
          <p:cNvSpPr/>
          <p:nvPr/>
        </p:nvSpPr>
        <p:spPr>
          <a:xfrm>
            <a:off x="3654325" y="3622975"/>
            <a:ext cx="2312226" cy="1164996"/>
          </a:xfrm>
          <a:prstGeom prst="irregularSeal2">
            <a:avLst/>
          </a:prstGeom>
          <a:solidFill>
            <a:srgbClr val="FFE599"/>
          </a:solidFill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de" sz="2000" u="none" cap="none" strike="noStrike">
                <a:solidFill>
                  <a:srgbClr val="C55A11"/>
                </a:solidFill>
                <a:latin typeface="Courier New"/>
                <a:ea typeface="Courier New"/>
                <a:cs typeface="Courier New"/>
                <a:sym typeface="Courier New"/>
              </a:rPr>
              <a:t>Beton</a:t>
            </a:r>
            <a:endParaRPr b="1" i="0" sz="2000" u="none" cap="none" strike="noStrike">
              <a:solidFill>
                <a:srgbClr val="C55A1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19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Quelle: bildungsserver-agrar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400"/>
              <a:buFont typeface="Comic Sans MS"/>
              <a:buNone/>
            </a:pPr>
            <a:r>
              <a:rPr lang="de">
                <a:solidFill>
                  <a:schemeClr val="dk1"/>
                </a:solidFill>
              </a:rPr>
              <a:t>Daten – was ist das?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Fragen Silhouette" id="129" name="Google Shape;12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5382" y="1272965"/>
            <a:ext cx="982800" cy="9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"/>
          <p:cNvSpPr txBox="1"/>
          <p:nvPr/>
        </p:nvSpPr>
        <p:spPr>
          <a:xfrm rot="-704632">
            <a:off x="7227305" y="2392470"/>
            <a:ext cx="69754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" sz="18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b="0" i="0" sz="1400" u="none" cap="none" strike="noStrik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rot="801933">
            <a:off x="7336421" y="2937807"/>
            <a:ext cx="11802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" sz="18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Geburtstag</a:t>
            </a:r>
            <a:endParaRPr b="0" i="0" sz="1400" u="none" cap="none" strike="noStrik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rot="152337">
            <a:off x="7101247" y="3412087"/>
            <a:ext cx="148382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" sz="18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Lieblingsessen</a:t>
            </a:r>
            <a:endParaRPr b="0" i="0" sz="1400" u="none" cap="none" strike="noStrik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2"/>
          <p:cNvGrpSpPr/>
          <p:nvPr/>
        </p:nvGrpSpPr>
        <p:grpSpPr>
          <a:xfrm>
            <a:off x="3071161" y="1298409"/>
            <a:ext cx="1525513" cy="3193484"/>
            <a:chOff x="5073022" y="1690251"/>
            <a:chExt cx="2034017" cy="4257979"/>
          </a:xfrm>
        </p:grpSpPr>
        <p:pic>
          <p:nvPicPr>
            <p:cNvPr descr="Änderungen &amp; Schneider Silhouette" id="134" name="Google Shape;134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4494" y="1690251"/>
              <a:ext cx="1310400" cy="131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echerglas Silhouette" id="135" name="Google Shape;135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754060">
              <a:off x="5959526" y="4800717"/>
              <a:ext cx="1046222" cy="10462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" name="Google Shape;136;p2"/>
            <p:cNvGrpSpPr/>
            <p:nvPr/>
          </p:nvGrpSpPr>
          <p:grpSpPr>
            <a:xfrm>
              <a:off x="5073022" y="2972671"/>
              <a:ext cx="903042" cy="2255713"/>
              <a:chOff x="5309839" y="2972671"/>
              <a:chExt cx="903042" cy="2255713"/>
            </a:xfrm>
          </p:grpSpPr>
          <p:pic>
            <p:nvPicPr>
              <p:cNvPr descr="Frau mit einfarbiger Füllung" id="137" name="Google Shape;137;p2"/>
              <p:cNvPicPr preferRelativeResize="0"/>
              <p:nvPr/>
            </p:nvPicPr>
            <p:blipFill rotWithShape="1">
              <a:blip r:embed="rId6">
                <a:alphaModFix/>
              </a:blip>
              <a:srcRect b="0" l="23702" r="23453" t="0"/>
              <a:stretch/>
            </p:blipFill>
            <p:spPr>
              <a:xfrm>
                <a:off x="5309839" y="2972671"/>
                <a:ext cx="806523" cy="225571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8" name="Google Shape;138;p2"/>
              <p:cNvGrpSpPr/>
              <p:nvPr/>
            </p:nvGrpSpPr>
            <p:grpSpPr>
              <a:xfrm>
                <a:off x="6064715" y="3037196"/>
                <a:ext cx="148166" cy="2130472"/>
                <a:chOff x="5561319" y="3055578"/>
                <a:chExt cx="148166" cy="2130472"/>
              </a:xfrm>
            </p:grpSpPr>
            <p:cxnSp>
              <p:nvCxnSpPr>
                <p:cNvPr id="139" name="Google Shape;139;p2"/>
                <p:cNvCxnSpPr/>
                <p:nvPr/>
              </p:nvCxnSpPr>
              <p:spPr>
                <a:xfrm>
                  <a:off x="5635402" y="3055578"/>
                  <a:ext cx="0" cy="21304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40" name="Google Shape;140;p2"/>
                <p:cNvCxnSpPr/>
                <p:nvPr/>
              </p:nvCxnSpPr>
              <p:spPr>
                <a:xfrm>
                  <a:off x="5561319" y="3055578"/>
                  <a:ext cx="148166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41" name="Google Shape;141;p2"/>
                <p:cNvCxnSpPr/>
                <p:nvPr/>
              </p:nvCxnSpPr>
              <p:spPr>
                <a:xfrm>
                  <a:off x="5561319" y="5186050"/>
                  <a:ext cx="148166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142" name="Google Shape;142;p2"/>
          <p:cNvGrpSpPr/>
          <p:nvPr/>
        </p:nvGrpSpPr>
        <p:grpSpPr>
          <a:xfrm>
            <a:off x="745496" y="1337899"/>
            <a:ext cx="1602983" cy="2638474"/>
            <a:chOff x="2552262" y="1690251"/>
            <a:chExt cx="2137311" cy="3517965"/>
          </a:xfrm>
        </p:grpSpPr>
        <p:pic>
          <p:nvPicPr>
            <p:cNvPr descr="Apfel mit einfarbiger Füllung" id="143" name="Google Shape;143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87817" y="2922389"/>
              <a:ext cx="544934" cy="54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44" name="Google Shape;144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68043" y="4102564"/>
              <a:ext cx="544934" cy="54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45" name="Google Shape;145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71233" y="3147980"/>
              <a:ext cx="544934" cy="54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46" name="Google Shape;146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02069" y="3700256"/>
              <a:ext cx="544934" cy="54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47" name="Google Shape;147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83156" y="4646773"/>
              <a:ext cx="544934" cy="54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48" name="Google Shape;148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52262" y="3682118"/>
              <a:ext cx="544934" cy="54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richliste Silhouette" id="149" name="Google Shape;149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42939" y="1690251"/>
              <a:ext cx="1310579" cy="1310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Käse mit einfarbiger Füllung" id="150" name="Google Shape;150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74849" y="3412005"/>
              <a:ext cx="825118" cy="82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Käse mit einfarbiger Füllung" id="151" name="Google Shape;151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52262" y="4290257"/>
              <a:ext cx="825118" cy="82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Käse mit einfarbiger Füllung" id="152" name="Google Shape;152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864455" y="4383098"/>
              <a:ext cx="825118" cy="8251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2"/>
          <p:cNvGrpSpPr/>
          <p:nvPr/>
        </p:nvGrpSpPr>
        <p:grpSpPr>
          <a:xfrm>
            <a:off x="5187763" y="1266810"/>
            <a:ext cx="1040047" cy="2978502"/>
            <a:chOff x="7405455" y="1686441"/>
            <a:chExt cx="1386729" cy="3971336"/>
          </a:xfrm>
        </p:grpSpPr>
        <p:pic>
          <p:nvPicPr>
            <p:cNvPr descr="Fernglas Silhouette" id="154" name="Google Shape;154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64168" y="1686441"/>
              <a:ext cx="1310400" cy="131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"/>
            <p:cNvSpPr/>
            <p:nvPr/>
          </p:nvSpPr>
          <p:spPr>
            <a:xfrm rot="-1354663">
              <a:off x="7720973" y="5283995"/>
              <a:ext cx="324000" cy="324000"/>
            </a:xfrm>
            <a:prstGeom prst="rect">
              <a:avLst/>
            </a:prstGeom>
            <a:solidFill>
              <a:srgbClr val="1E4E79"/>
            </a:solidFill>
            <a:ln cap="flat" cmpd="sng" w="28575">
              <a:solidFill>
                <a:srgbClr val="1E4E7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pielzeugeisenbahn mit einfarbiger Füllung" id="156" name="Google Shape;156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625666" y="3018110"/>
              <a:ext cx="682146" cy="682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ielzeugeisenbahn mit einfarbiger Füllung" id="157" name="Google Shape;157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110038" y="3542848"/>
              <a:ext cx="682146" cy="682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ielzeugeisenbahn mit einfarbiger Füllung" id="158" name="Google Shape;158;p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405455" y="3686529"/>
              <a:ext cx="682146" cy="6821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"/>
            <p:cNvSpPr/>
            <p:nvPr/>
          </p:nvSpPr>
          <p:spPr>
            <a:xfrm>
              <a:off x="7692545" y="4742724"/>
              <a:ext cx="360000" cy="360000"/>
            </a:xfrm>
            <a:prstGeom prst="ellipse">
              <a:avLst/>
            </a:prstGeom>
            <a:solidFill>
              <a:srgbClr val="1E4E79"/>
            </a:solidFill>
            <a:ln cap="flat" cmpd="sng" w="28575">
              <a:solidFill>
                <a:srgbClr val="1E4E7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094755" y="4940724"/>
              <a:ext cx="360000" cy="324000"/>
            </a:xfrm>
            <a:prstGeom prst="triangle">
              <a:avLst>
                <a:gd fmla="val 50000" name="adj"/>
              </a:avLst>
            </a:prstGeom>
            <a:solidFill>
              <a:srgbClr val="1E4E79"/>
            </a:solidFill>
            <a:ln cap="flat" cmpd="sng" w="28575">
              <a:solidFill>
                <a:srgbClr val="1E4E7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0"/>
          <p:cNvPicPr preferRelativeResize="0"/>
          <p:nvPr/>
        </p:nvPicPr>
        <p:blipFill rotWithShape="1">
          <a:blip r:embed="rId3">
            <a:alphaModFix/>
          </a:blip>
          <a:srcRect b="0" l="14932" r="19108" t="0"/>
          <a:stretch/>
        </p:blipFill>
        <p:spPr>
          <a:xfrm>
            <a:off x="0" y="0"/>
            <a:ext cx="50902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0"/>
          <p:cNvSpPr txBox="1"/>
          <p:nvPr>
            <p:ph type="title"/>
          </p:nvPr>
        </p:nvSpPr>
        <p:spPr>
          <a:xfrm>
            <a:off x="481644" y="828575"/>
            <a:ext cx="6548884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 sz="2700">
                <a:solidFill>
                  <a:srgbClr val="45818E"/>
                </a:solidFill>
              </a:rPr>
              <a:t>DETEKTIVBÜRO Platzhalter Name</a:t>
            </a:r>
            <a:endParaRPr sz="2700">
              <a:solidFill>
                <a:srgbClr val="45818E"/>
              </a:solidFill>
            </a:endParaRPr>
          </a:p>
        </p:txBody>
      </p:sp>
      <p:pic>
        <p:nvPicPr>
          <p:cNvPr descr="Lockenhaarige Frau hebt die Hand" id="433" name="Google Shape;433;p20"/>
          <p:cNvPicPr preferRelativeResize="0"/>
          <p:nvPr/>
        </p:nvPicPr>
        <p:blipFill rotWithShape="1">
          <a:blip r:embed="rId4">
            <a:alphaModFix/>
          </a:blip>
          <a:srcRect b="10483" l="0" r="0" t="10484"/>
          <a:stretch/>
        </p:blipFill>
        <p:spPr>
          <a:xfrm>
            <a:off x="5412400" y="1451575"/>
            <a:ext cx="1062000" cy="106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Mann mit Brille und Rollkragenpullover" id="434" name="Google Shape;434;p20"/>
          <p:cNvPicPr preferRelativeResize="0"/>
          <p:nvPr/>
        </p:nvPicPr>
        <p:blipFill rotWithShape="1">
          <a:blip r:embed="rId5">
            <a:alphaModFix/>
          </a:blip>
          <a:srcRect b="12842" l="0" r="0" t="12841"/>
          <a:stretch/>
        </p:blipFill>
        <p:spPr>
          <a:xfrm>
            <a:off x="5412400" y="2571750"/>
            <a:ext cx="1062000" cy="106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rau in einer Strickjacke " id="435" name="Google Shape;435;p20"/>
          <p:cNvPicPr preferRelativeResize="0"/>
          <p:nvPr/>
        </p:nvPicPr>
        <p:blipFill rotWithShape="1">
          <a:blip r:embed="rId6">
            <a:alphaModFix/>
          </a:blip>
          <a:srcRect b="14124" l="0" r="0" t="14124"/>
          <a:stretch/>
        </p:blipFill>
        <p:spPr>
          <a:xfrm>
            <a:off x="5412400" y="3691925"/>
            <a:ext cx="1062000" cy="106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6" name="Google Shape;436;p20"/>
          <p:cNvSpPr txBox="1"/>
          <p:nvPr>
            <p:ph type="title"/>
          </p:nvPr>
        </p:nvSpPr>
        <p:spPr>
          <a:xfrm>
            <a:off x="6474400" y="1792600"/>
            <a:ext cx="26391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 sz="1700">
                <a:solidFill>
                  <a:srgbClr val="45818E"/>
                </a:solidFill>
              </a:rPr>
              <a:t>Detektivin 1</a:t>
            </a:r>
            <a:endParaRPr sz="1700">
              <a:solidFill>
                <a:srgbClr val="45818E"/>
              </a:solidFill>
            </a:endParaRPr>
          </a:p>
        </p:txBody>
      </p:sp>
      <p:sp>
        <p:nvSpPr>
          <p:cNvPr id="437" name="Google Shape;437;p20"/>
          <p:cNvSpPr txBox="1"/>
          <p:nvPr>
            <p:ph type="title"/>
          </p:nvPr>
        </p:nvSpPr>
        <p:spPr>
          <a:xfrm>
            <a:off x="6474400" y="2923775"/>
            <a:ext cx="26391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 sz="1700">
                <a:solidFill>
                  <a:srgbClr val="45818E"/>
                </a:solidFill>
              </a:rPr>
              <a:t>Detektiv 2</a:t>
            </a:r>
            <a:endParaRPr sz="1700">
              <a:solidFill>
                <a:srgbClr val="45818E"/>
              </a:solidFill>
            </a:endParaRPr>
          </a:p>
        </p:txBody>
      </p:sp>
      <p:sp>
        <p:nvSpPr>
          <p:cNvPr id="438" name="Google Shape;438;p20"/>
          <p:cNvSpPr txBox="1"/>
          <p:nvPr>
            <p:ph type="title"/>
          </p:nvPr>
        </p:nvSpPr>
        <p:spPr>
          <a:xfrm>
            <a:off x="6474400" y="4017225"/>
            <a:ext cx="26391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 sz="1700">
                <a:solidFill>
                  <a:srgbClr val="45818E"/>
                </a:solidFill>
              </a:rPr>
              <a:t>Detektivin 3</a:t>
            </a:r>
            <a:endParaRPr sz="1700">
              <a:solidFill>
                <a:srgbClr val="45818E"/>
              </a:solidFill>
            </a:endParaRPr>
          </a:p>
        </p:txBody>
      </p:sp>
      <p:grpSp>
        <p:nvGrpSpPr>
          <p:cNvPr id="439" name="Google Shape;439;p20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440" name="Google Shape;440;p20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0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0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0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20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Quelle: dida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"/>
          <p:cNvSpPr txBox="1"/>
          <p:nvPr>
            <p:ph type="ctrTitle"/>
          </p:nvPr>
        </p:nvSpPr>
        <p:spPr>
          <a:xfrm>
            <a:off x="526275" y="1207050"/>
            <a:ext cx="31593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Ab ins Detektivbüro!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2"/>
          <p:cNvPicPr preferRelativeResize="0"/>
          <p:nvPr/>
        </p:nvPicPr>
        <p:blipFill rotWithShape="1">
          <a:blip r:embed="rId3">
            <a:alphaModFix amt="15000"/>
          </a:blip>
          <a:srcRect b="0" l="0" r="20885" t="0"/>
          <a:stretch/>
        </p:blipFill>
        <p:spPr>
          <a:xfrm>
            <a:off x="5092575" y="1512875"/>
            <a:ext cx="3563884" cy="300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2"/>
          <p:cNvSpPr txBox="1"/>
          <p:nvPr>
            <p:ph type="title"/>
          </p:nvPr>
        </p:nvSpPr>
        <p:spPr>
          <a:xfrm>
            <a:off x="533400" y="6761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Tragischer Todesfall in den Bergen</a:t>
            </a:r>
            <a:endParaRPr/>
          </a:p>
        </p:txBody>
      </p:sp>
      <p:pic>
        <p:nvPicPr>
          <p:cNvPr id="457" name="Google Shape;4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1516225"/>
            <a:ext cx="4504499" cy="29990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8" name="Google Shape;458;p22"/>
          <p:cNvSpPr/>
          <p:nvPr/>
        </p:nvSpPr>
        <p:spPr>
          <a:xfrm>
            <a:off x="5092575" y="1512875"/>
            <a:ext cx="3564000" cy="3002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de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Du warst zu jung, du gingst zu früh, </a:t>
            </a: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de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wer dich gekannt, vergisst dich nie!</a:t>
            </a: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Wir nehmen Abschied von</a:t>
            </a:r>
            <a:endParaRPr b="0" i="0" sz="15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de" sz="2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Hans-Jürgen Schlummer</a:t>
            </a:r>
            <a:endParaRPr b="0" i="0" sz="1900" u="none" cap="none" strike="noStrike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de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* 13.05.2020 – </a:t>
            </a:r>
            <a:r>
              <a:rPr b="0" i="0" lang="de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† </a:t>
            </a:r>
            <a:r>
              <a:rPr b="0" i="0" lang="de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07.01.2022</a:t>
            </a:r>
            <a:endParaRPr b="0" i="0" sz="7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de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unendlicher Trauer und Liebe, </a:t>
            </a: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de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Familie Schlummer im Namen aller Angehörigen</a:t>
            </a: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de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Von Beileidsbekundungen am Grab bitten wir abzusehen.</a:t>
            </a:r>
            <a:endParaRPr b="0" i="0" sz="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9" name="Google Shape;45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750" y="131502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22"/>
          <p:cNvCxnSpPr/>
          <p:nvPr/>
        </p:nvCxnSpPr>
        <p:spPr>
          <a:xfrm>
            <a:off x="5180625" y="1808400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22"/>
          <p:cNvCxnSpPr/>
          <p:nvPr/>
        </p:nvCxnSpPr>
        <p:spPr>
          <a:xfrm>
            <a:off x="7835600" y="1808400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22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Quelle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57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3"/>
          <p:cNvSpPr txBox="1"/>
          <p:nvPr>
            <p:ph type="title"/>
          </p:nvPr>
        </p:nvSpPr>
        <p:spPr>
          <a:xfrm>
            <a:off x="528769" y="676175"/>
            <a:ext cx="6501758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Mutter Gertrud Schlummer skeptisch</a:t>
            </a:r>
            <a:endParaRPr/>
          </a:p>
        </p:txBody>
      </p:sp>
      <p:sp>
        <p:nvSpPr>
          <p:cNvPr id="469" name="Google Shape;469;p23"/>
          <p:cNvSpPr/>
          <p:nvPr/>
        </p:nvSpPr>
        <p:spPr>
          <a:xfrm>
            <a:off x="4193425" y="1896425"/>
            <a:ext cx="4502100" cy="2439600"/>
          </a:xfrm>
          <a:prstGeom prst="rect">
            <a:avLst/>
          </a:prstGeom>
          <a:solidFill>
            <a:srgbClr val="E7E3DC"/>
          </a:solidFill>
          <a:ln cap="flat" cmpd="sng" w="1905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de" sz="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12.03.2022</a:t>
            </a:r>
            <a:endParaRPr b="0" i="0" sz="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de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Auszug aus der Fallakte 2022-1034</a:t>
            </a:r>
            <a:endParaRPr b="1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3000"/>
              </a:spcBef>
              <a:spcAft>
                <a:spcPts val="2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Ich, Gertrud Ilse Schlummer, geborene Hasenfuß (*28.02.2018), hege Zweifel daran, dass mein Sohn Hans-Jürgen Schlummer (* 13.05.2020 – † 07.01.2022) eines natürlichen Todes gestorben ist.</a:t>
            </a:r>
            <a:endParaRPr b="0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70" name="Google Shape;470;p23"/>
          <p:cNvCxnSpPr/>
          <p:nvPr/>
        </p:nvCxnSpPr>
        <p:spPr>
          <a:xfrm>
            <a:off x="4262500" y="2776775"/>
            <a:ext cx="427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1" name="Google Shape;4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5475" y="3870850"/>
            <a:ext cx="416850" cy="41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3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473" name="Google Shape;473;p23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3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3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3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23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Quelle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4"/>
          <p:cNvSpPr txBox="1"/>
          <p:nvPr>
            <p:ph type="title"/>
          </p:nvPr>
        </p:nvSpPr>
        <p:spPr>
          <a:xfrm>
            <a:off x="709925" y="676175"/>
            <a:ext cx="6044558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Dunkler Verdacht –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Liegt hier eine Straftat vor?</a:t>
            </a:r>
            <a:endParaRPr/>
          </a:p>
        </p:txBody>
      </p:sp>
      <p:pic>
        <p:nvPicPr>
          <p:cNvPr id="484" name="Google Shape;484;p24"/>
          <p:cNvPicPr preferRelativeResize="0"/>
          <p:nvPr/>
        </p:nvPicPr>
        <p:blipFill rotWithShape="1">
          <a:blip r:embed="rId3">
            <a:alphaModFix/>
          </a:blip>
          <a:srcRect b="0" l="13501" r="19956" t="0"/>
          <a:stretch/>
        </p:blipFill>
        <p:spPr>
          <a:xfrm>
            <a:off x="327913" y="1583250"/>
            <a:ext cx="2873574" cy="287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4"/>
          <p:cNvPicPr preferRelativeResize="0"/>
          <p:nvPr/>
        </p:nvPicPr>
        <p:blipFill rotWithShape="1">
          <a:blip r:embed="rId4">
            <a:alphaModFix/>
          </a:blip>
          <a:srcRect b="0" l="37449" r="0" t="0"/>
          <a:stretch/>
        </p:blipFill>
        <p:spPr>
          <a:xfrm>
            <a:off x="3201500" y="1583250"/>
            <a:ext cx="2701225" cy="287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4"/>
          <p:cNvPicPr preferRelativeResize="0"/>
          <p:nvPr/>
        </p:nvPicPr>
        <p:blipFill rotWithShape="1">
          <a:blip r:embed="rId5">
            <a:alphaModFix/>
          </a:blip>
          <a:srcRect b="0" l="20281" r="22780" t="0"/>
          <a:stretch/>
        </p:blipFill>
        <p:spPr>
          <a:xfrm>
            <a:off x="5902713" y="1583250"/>
            <a:ext cx="2913377" cy="28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4"/>
          <p:cNvSpPr txBox="1"/>
          <p:nvPr/>
        </p:nvSpPr>
        <p:spPr>
          <a:xfrm>
            <a:off x="781451" y="4805700"/>
            <a:ext cx="840315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Quelle1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4"/>
          <p:cNvSpPr txBox="1"/>
          <p:nvPr/>
        </p:nvSpPr>
        <p:spPr>
          <a:xfrm>
            <a:off x="1344542" y="4806419"/>
            <a:ext cx="840315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Quelle2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4"/>
          <p:cNvSpPr txBox="1"/>
          <p:nvPr/>
        </p:nvSpPr>
        <p:spPr>
          <a:xfrm>
            <a:off x="1907633" y="4805700"/>
            <a:ext cx="840315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Quelle3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8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5"/>
          <p:cNvSpPr txBox="1"/>
          <p:nvPr>
            <p:ph type="title"/>
          </p:nvPr>
        </p:nvSpPr>
        <p:spPr>
          <a:xfrm>
            <a:off x="310553" y="676175"/>
            <a:ext cx="6719977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Verdächtiger Nr.1: Cousin Karl-Heinz</a:t>
            </a:r>
            <a:endParaRPr/>
          </a:p>
        </p:txBody>
      </p:sp>
      <p:pic>
        <p:nvPicPr>
          <p:cNvPr id="496" name="Google Shape;496;p25"/>
          <p:cNvPicPr preferRelativeResize="0"/>
          <p:nvPr/>
        </p:nvPicPr>
        <p:blipFill rotWithShape="1">
          <a:blip r:embed="rId4">
            <a:alphaModFix/>
          </a:blip>
          <a:srcRect b="8716" l="0" r="0" t="14677"/>
          <a:stretch/>
        </p:blipFill>
        <p:spPr>
          <a:xfrm>
            <a:off x="148825" y="953250"/>
            <a:ext cx="3646650" cy="41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5"/>
          <p:cNvSpPr/>
          <p:nvPr/>
        </p:nvSpPr>
        <p:spPr>
          <a:xfrm>
            <a:off x="4061375" y="1538025"/>
            <a:ext cx="4747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Polizeibekannt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Mehrere Diebstahl-Delikte in Warenhäusern (3 x Mayonnaise und 1 x Robby Bubble)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War laut Fr. Schlummer neidisch auf Hans-Jürgen’s e-Bike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War auf Familienfeiern auffällig, u.a. durch exzessiven Mohn-Konsum 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8" name="Google Shape;498;p25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499" name="Google Shape;499;p25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5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5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5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25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Quelle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8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6"/>
          <p:cNvSpPr txBox="1"/>
          <p:nvPr>
            <p:ph type="title"/>
          </p:nvPr>
        </p:nvSpPr>
        <p:spPr>
          <a:xfrm>
            <a:off x="709925" y="676175"/>
            <a:ext cx="584615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Verdächtiger Nr.2: Wolfgang</a:t>
            </a:r>
            <a:endParaRPr/>
          </a:p>
        </p:txBody>
      </p:sp>
      <p:sp>
        <p:nvSpPr>
          <p:cNvPr id="511" name="Google Shape;511;p26"/>
          <p:cNvSpPr/>
          <p:nvPr/>
        </p:nvSpPr>
        <p:spPr>
          <a:xfrm>
            <a:off x="4061375" y="1538025"/>
            <a:ext cx="4747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Ortsansässiger Wolf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Insgesamt nett, aber manchmal unentspannt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Hat einen nervösen Magen und verträgt kein tierisches Eiweiß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Vergisst vereinzelt, dass er sich vegetarisch ernähren wollte 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12" name="Google Shape;512;p26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513" name="Google Shape;513;p2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6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6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6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8" name="Google Shape;518;p26"/>
          <p:cNvPicPr preferRelativeResize="0"/>
          <p:nvPr/>
        </p:nvPicPr>
        <p:blipFill rotWithShape="1">
          <a:blip r:embed="rId4">
            <a:alphaModFix/>
          </a:blip>
          <a:srcRect b="0" l="25383" r="27372" t="0"/>
          <a:stretch/>
        </p:blipFill>
        <p:spPr>
          <a:xfrm>
            <a:off x="584175" y="722225"/>
            <a:ext cx="3078951" cy="4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6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Quelle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7"/>
          <p:cNvPicPr preferRelativeResize="0"/>
          <p:nvPr/>
        </p:nvPicPr>
        <p:blipFill rotWithShape="1">
          <a:blip r:embed="rId3">
            <a:alphaModFix amt="42000"/>
          </a:blip>
          <a:srcRect b="0" l="12379" r="18768" t="7045"/>
          <a:stretch/>
        </p:blipFill>
        <p:spPr>
          <a:xfrm>
            <a:off x="3428150" y="0"/>
            <a:ext cx="5715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428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7"/>
          <p:cNvSpPr txBox="1"/>
          <p:nvPr>
            <p:ph type="title"/>
          </p:nvPr>
        </p:nvSpPr>
        <p:spPr>
          <a:xfrm>
            <a:off x="709925" y="676175"/>
            <a:ext cx="6885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Verdächtiger Nr.3?</a:t>
            </a: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3916650" y="1538025"/>
            <a:ext cx="4892100" cy="28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de" sz="23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Wer ist Schuld an Hans-Jürgen’s frühen Tod?</a:t>
            </a:r>
            <a:endParaRPr b="1" i="0" sz="2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8" name="Google Shape;528;p27"/>
          <p:cNvSpPr/>
          <p:nvPr/>
        </p:nvSpPr>
        <p:spPr>
          <a:xfrm>
            <a:off x="1521000" y="1248875"/>
            <a:ext cx="1289100" cy="1269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de" sz="2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???</a:t>
            </a:r>
            <a:endParaRPr b="1" i="0" sz="2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29" name="Google Shape;529;p27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530" name="Google Shape;530;p27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7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7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7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5" name="Google Shape;535;p27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Quelle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724"/>
            <a:ext cx="7039155" cy="50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8"/>
          <p:cNvSpPr txBox="1"/>
          <p:nvPr>
            <p:ph type="title"/>
          </p:nvPr>
        </p:nvSpPr>
        <p:spPr>
          <a:xfrm>
            <a:off x="709925" y="676175"/>
            <a:ext cx="6329230" cy="77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Die Wendung im Fall Hans-Jürgen: Murmeltier Todesfälle häufen sich</a:t>
            </a:r>
            <a:endParaRPr/>
          </a:p>
        </p:txBody>
      </p:sp>
      <p:sp>
        <p:nvSpPr>
          <p:cNvPr id="542" name="Google Shape;542;p28"/>
          <p:cNvSpPr/>
          <p:nvPr/>
        </p:nvSpPr>
        <p:spPr>
          <a:xfrm>
            <a:off x="5237325" y="1657500"/>
            <a:ext cx="3505500" cy="427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de" sz="13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†  </a:t>
            </a: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24.02.2022: Adelheid Plüschig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3" name="Google Shape;543;p28"/>
          <p:cNvSpPr/>
          <p:nvPr/>
        </p:nvSpPr>
        <p:spPr>
          <a:xfrm>
            <a:off x="5142800" y="2360275"/>
            <a:ext cx="3478800" cy="427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de" sz="13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†  </a:t>
            </a: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28.02.2022: Gottlieb Gierig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4" name="Google Shape;544;p28"/>
          <p:cNvSpPr/>
          <p:nvPr/>
        </p:nvSpPr>
        <p:spPr>
          <a:xfrm>
            <a:off x="5279650" y="3063050"/>
            <a:ext cx="3505500" cy="427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de" sz="13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†  </a:t>
            </a: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05.03.2022: Heidelore Hamster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45" name="Google Shape;545;p28"/>
          <p:cNvCxnSpPr>
            <a:endCxn id="542" idx="1"/>
          </p:cNvCxnSpPr>
          <p:nvPr/>
        </p:nvCxnSpPr>
        <p:spPr>
          <a:xfrm flipH="1" rot="10800000">
            <a:off x="3530925" y="1871250"/>
            <a:ext cx="1706400" cy="10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6" name="Google Shape;546;p28"/>
          <p:cNvCxnSpPr>
            <a:endCxn id="544" idx="1"/>
          </p:cNvCxnSpPr>
          <p:nvPr/>
        </p:nvCxnSpPr>
        <p:spPr>
          <a:xfrm>
            <a:off x="3018550" y="2497400"/>
            <a:ext cx="2261100" cy="77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28"/>
          <p:cNvCxnSpPr>
            <a:endCxn id="543" idx="1"/>
          </p:cNvCxnSpPr>
          <p:nvPr/>
        </p:nvCxnSpPr>
        <p:spPr>
          <a:xfrm>
            <a:off x="4142900" y="2305225"/>
            <a:ext cx="999900" cy="26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8" name="Google Shape;548;p28"/>
          <p:cNvSpPr txBox="1"/>
          <p:nvPr/>
        </p:nvSpPr>
        <p:spPr>
          <a:xfrm>
            <a:off x="7953475" y="3675900"/>
            <a:ext cx="11466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" sz="2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1" i="0" sz="2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49" name="Google Shape;549;p28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550" name="Google Shape;550;p28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8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28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8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5" name="Google Shape;555;p28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Quelle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0"/>
            <a:ext cx="34281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9"/>
          <p:cNvSpPr txBox="1"/>
          <p:nvPr>
            <p:ph type="title"/>
          </p:nvPr>
        </p:nvSpPr>
        <p:spPr>
          <a:xfrm>
            <a:off x="345150" y="1682675"/>
            <a:ext cx="8453700" cy="152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de" sz="2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MYSTERIÖSER</a:t>
            </a:r>
            <a:r>
              <a:rPr lang="de" sz="26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de" sz="39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MURMELTIER-MÖRDER</a:t>
            </a:r>
            <a:r>
              <a:rPr lang="de" sz="26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de" sz="2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MISCHT METROPOLEN AUF:</a:t>
            </a:r>
            <a:endParaRPr sz="2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400"/>
              <a:buNone/>
            </a:pPr>
            <a:r>
              <a:rPr lang="de" sz="22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de" sz="26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ERMITTLER MUTMAßEN ÜBER DEN MISSETÄTER</a:t>
            </a:r>
            <a:r>
              <a:rPr lang="de" sz="2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2" name="Google Shape;562;p29"/>
          <p:cNvSpPr txBox="1"/>
          <p:nvPr>
            <p:ph type="title"/>
          </p:nvPr>
        </p:nvSpPr>
        <p:spPr>
          <a:xfrm>
            <a:off x="709925" y="676175"/>
            <a:ext cx="51297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Zeitungen titeln: </a:t>
            </a:r>
            <a:endParaRPr/>
          </a:p>
        </p:txBody>
      </p:sp>
      <p:cxnSp>
        <p:nvCxnSpPr>
          <p:cNvPr id="563" name="Google Shape;563;p29"/>
          <p:cNvCxnSpPr/>
          <p:nvPr/>
        </p:nvCxnSpPr>
        <p:spPr>
          <a:xfrm flipH="1" rot="10800000">
            <a:off x="1615350" y="2631792"/>
            <a:ext cx="6011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29"/>
          <p:cNvSpPr txBox="1"/>
          <p:nvPr>
            <p:ph type="title"/>
          </p:nvPr>
        </p:nvSpPr>
        <p:spPr>
          <a:xfrm>
            <a:off x="3519900" y="3782700"/>
            <a:ext cx="53019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Wir ermitteln! </a:t>
            </a:r>
            <a:endParaRPr/>
          </a:p>
        </p:txBody>
      </p:sp>
      <p:grpSp>
        <p:nvGrpSpPr>
          <p:cNvPr id="565" name="Google Shape;565;p29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566" name="Google Shape;566;p29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9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9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9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" name="Google Shape;571;p29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Quelle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A904"/>
              </a:buClr>
              <a:buSzPts val="2400"/>
              <a:buFont typeface="Comic Sans MS"/>
              <a:buNone/>
            </a:pPr>
            <a:r>
              <a:rPr lang="de"/>
              <a:t>Wie kann man Daten malen?</a:t>
            </a:r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5949801" y="1708418"/>
            <a:ext cx="2142236" cy="2890790"/>
            <a:chOff x="8305301" y="2243091"/>
            <a:chExt cx="2856315" cy="3854387"/>
          </a:xfrm>
        </p:grpSpPr>
        <p:sp>
          <p:nvSpPr>
            <p:cNvPr id="168" name="Google Shape;168;p3"/>
            <p:cNvSpPr/>
            <p:nvPr/>
          </p:nvSpPr>
          <p:spPr>
            <a:xfrm>
              <a:off x="10135578" y="2243091"/>
              <a:ext cx="364189" cy="3854010"/>
            </a:xfrm>
            <a:prstGeom prst="rect">
              <a:avLst/>
            </a:prstGeom>
            <a:solidFill>
              <a:srgbClr val="C55A11"/>
            </a:solidFill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0797427" y="4227699"/>
              <a:ext cx="364189" cy="1869779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Pfeil nach rechts mit einfarbiger Füllung" id="170" name="Google Shape;170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05301" y="393635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pfel mit einfarbiger Füllung" id="171" name="Google Shape;1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337" y="2477181"/>
            <a:ext cx="408700" cy="40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fel mit einfarbiger Füllung" id="172" name="Google Shape;1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1506" y="3362312"/>
            <a:ext cx="408701" cy="40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fel mit einfarbiger Füllung" id="173" name="Google Shape;1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3899" y="2646374"/>
            <a:ext cx="408701" cy="40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fel mit einfarbiger Füllung" id="174" name="Google Shape;1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7025" y="3060581"/>
            <a:ext cx="408701" cy="40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fel mit einfarbiger Füllung" id="175" name="Google Shape;1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2841" y="3770469"/>
            <a:ext cx="408700" cy="40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fel mit einfarbiger Füllung" id="176" name="Google Shape;1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670" y="3046978"/>
            <a:ext cx="408701" cy="40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äse mit einfarbiger Füllung"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1611" y="2844393"/>
            <a:ext cx="618838" cy="618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äse mit einfarbiger Füllung" id="178" name="Google Shape;1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670" y="3503082"/>
            <a:ext cx="618839" cy="618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äse mit einfarbiger Füllung" id="179" name="Google Shape;1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8815" y="3572713"/>
            <a:ext cx="618839" cy="618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3"/>
          <p:cNvGrpSpPr/>
          <p:nvPr/>
        </p:nvGrpSpPr>
        <p:grpSpPr>
          <a:xfrm>
            <a:off x="2972795" y="1731831"/>
            <a:ext cx="2302329" cy="3022339"/>
            <a:chOff x="2972795" y="1731831"/>
            <a:chExt cx="2302329" cy="3022339"/>
          </a:xfrm>
        </p:grpSpPr>
        <p:pic>
          <p:nvPicPr>
            <p:cNvPr descr="Apfel mit einfarbiger Füllung" id="181" name="Google Shape;181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4939" y="4212590"/>
              <a:ext cx="408701" cy="40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82" name="Google Shape;18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4939" y="2724135"/>
              <a:ext cx="408701" cy="40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83" name="Google Shape;183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4939" y="2227983"/>
              <a:ext cx="408701" cy="40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84" name="Google Shape;184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4939" y="1731831"/>
              <a:ext cx="408701" cy="40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85" name="Google Shape;185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4939" y="3220287"/>
              <a:ext cx="408701" cy="40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fel mit einfarbiger Füllung" id="186" name="Google Shape;186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4939" y="3716439"/>
              <a:ext cx="408701" cy="40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feil nach rechts mit einfarbiger Füllung" id="187" name="Google Shape;18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72795" y="2957230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Käse mit einfarbiger Füllung" id="188" name="Google Shape;18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6286" y="3665400"/>
              <a:ext cx="618838" cy="618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Käse mit einfarbiger Füllung" id="189" name="Google Shape;18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6286" y="4135332"/>
              <a:ext cx="618838" cy="618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Käse mit einfarbiger Füllung" id="190" name="Google Shape;19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6286" y="3191614"/>
              <a:ext cx="618838" cy="6188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216" y="1232279"/>
            <a:ext cx="1206598" cy="120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0"/>
          <p:cNvSpPr txBox="1"/>
          <p:nvPr>
            <p:ph type="title"/>
          </p:nvPr>
        </p:nvSpPr>
        <p:spPr>
          <a:xfrm>
            <a:off x="442511" y="676175"/>
            <a:ext cx="657775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Internationales Murmeltier Register</a:t>
            </a:r>
            <a:endParaRPr/>
          </a:p>
        </p:txBody>
      </p:sp>
      <p:pic>
        <p:nvPicPr>
          <p:cNvPr id="577" name="Google Shape;577;p30" title="Diagramm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403" y="1296700"/>
            <a:ext cx="5666700" cy="35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1"/>
          <p:cNvSpPr txBox="1"/>
          <p:nvPr>
            <p:ph type="title"/>
          </p:nvPr>
        </p:nvSpPr>
        <p:spPr>
          <a:xfrm>
            <a:off x="709925" y="676175"/>
            <a:ext cx="6156701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Marmota marmota - Wer bist du?</a:t>
            </a:r>
            <a:endParaRPr/>
          </a:p>
        </p:txBody>
      </p:sp>
      <p:pic>
        <p:nvPicPr>
          <p:cNvPr id="583" name="Google Shape;5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349" y="1729925"/>
            <a:ext cx="4853250" cy="22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1"/>
          <p:cNvSpPr/>
          <p:nvPr/>
        </p:nvSpPr>
        <p:spPr>
          <a:xfrm>
            <a:off x="5317600" y="1395700"/>
            <a:ext cx="34911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Wohnhaft in den Alpen 🏔️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6-7 Monate Winterschlaf 💤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Lebt währenddessen von körpereigenen Fettreserven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Lieblingsessen </a:t>
            </a:r>
            <a:r>
              <a:rPr b="0" i="0" lang="de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🍜</a:t>
            </a: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 Wurzeln, Blätter, Blüten, Kräuter, Gräsern 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Quelle: wikipedia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"/>
          <p:cNvSpPr txBox="1"/>
          <p:nvPr>
            <p:ph type="title"/>
          </p:nvPr>
        </p:nvSpPr>
        <p:spPr>
          <a:xfrm>
            <a:off x="336430" y="408125"/>
            <a:ext cx="6633713" cy="892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Steigende Temperaturen in den Alpen – Murmeltier-Poolparty?</a:t>
            </a:r>
            <a:endParaRPr/>
          </a:p>
        </p:txBody>
      </p:sp>
      <p:pic>
        <p:nvPicPr>
          <p:cNvPr id="591" name="Google Shape;5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287" y="1416175"/>
            <a:ext cx="6913425" cy="322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3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597" name="Google Shape;597;p33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3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3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3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33"/>
          <p:cNvSpPr/>
          <p:nvPr/>
        </p:nvSpPr>
        <p:spPr>
          <a:xfrm>
            <a:off x="565525" y="1388850"/>
            <a:ext cx="8009132" cy="312828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de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«Murmeltiere sind von der Evolution designte Eiszeittiere und angepasst an Kälte. </a:t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de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Hitze ertragen sie nur schlecht»</a:t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–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Professor Walter Arnold, Leiter des Forschungsinstituts für Wildtierkunde und Ökologie der Veterinärmedizinischen Universität Wien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3" name="Google Shape;603;p33"/>
          <p:cNvSpPr/>
          <p:nvPr/>
        </p:nvSpPr>
        <p:spPr>
          <a:xfrm>
            <a:off x="1800250" y="2405300"/>
            <a:ext cx="5552700" cy="60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4"/>
          <p:cNvPicPr preferRelativeResize="0"/>
          <p:nvPr/>
        </p:nvPicPr>
        <p:blipFill rotWithShape="1">
          <a:blip r:embed="rId3">
            <a:alphaModFix/>
          </a:blip>
          <a:srcRect b="0" l="23243" r="10683" t="0"/>
          <a:stretch/>
        </p:blipFill>
        <p:spPr>
          <a:xfrm>
            <a:off x="272200" y="164275"/>
            <a:ext cx="4672824" cy="471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34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610" name="Google Shape;610;p34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4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4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34"/>
          <p:cNvSpPr/>
          <p:nvPr/>
        </p:nvSpPr>
        <p:spPr>
          <a:xfrm>
            <a:off x="5112950" y="1252450"/>
            <a:ext cx="34911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Murmeltiere leiden unter </a:t>
            </a:r>
            <a:r>
              <a:rPr b="1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Hitzestress</a:t>
            </a: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Verlassen im Sommer wegen zu hoher Temperaturen nur noch selten ihren Bau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Nehmen dadurch </a:t>
            </a:r>
            <a:r>
              <a:rPr b="1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zu wenig Nahrung</a:t>
            </a: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für den Winterschlaf auf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6" name="Google Shape;61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1075" y="463200"/>
            <a:ext cx="1002750" cy="10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0575" y="2159750"/>
            <a:ext cx="186250" cy="1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4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Quelle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"/>
          <p:cNvSpPr txBox="1"/>
          <p:nvPr>
            <p:ph type="title"/>
          </p:nvPr>
        </p:nvSpPr>
        <p:spPr>
          <a:xfrm>
            <a:off x="5129300" y="1382784"/>
            <a:ext cx="3519900" cy="2943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Weniger Schnee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in den Alpen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–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Wohlig warm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im Bau?</a:t>
            </a:r>
            <a:endParaRPr/>
          </a:p>
        </p:txBody>
      </p:sp>
      <p:pic>
        <p:nvPicPr>
          <p:cNvPr id="624" name="Google Shape;6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250" y="430388"/>
            <a:ext cx="4481051" cy="42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/>
          <p:nvPr/>
        </p:nvSpPr>
        <p:spPr>
          <a:xfrm>
            <a:off x="5112950" y="1252450"/>
            <a:ext cx="34911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Schnee wirkt als </a:t>
            </a:r>
            <a:r>
              <a:rPr b="1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Isolationsschicht</a:t>
            </a: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und reguliert die Temperatur </a:t>
            </a:r>
            <a:r>
              <a:rPr b="0" i="0" lang="de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 Murmeltierbau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400"/>
              <a:buFont typeface="Courier New"/>
              <a:buChar char="●"/>
            </a:pPr>
            <a:r>
              <a:rPr b="0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Ohne Schnee gibt es starke Temperaturschwankungen und </a:t>
            </a:r>
            <a:r>
              <a:rPr b="1" i="0" lang="de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weniger Kälteschutz</a:t>
            </a:r>
            <a:endParaRPr b="1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0" name="Google Shape;630;p36"/>
          <p:cNvPicPr preferRelativeResize="0"/>
          <p:nvPr/>
        </p:nvPicPr>
        <p:blipFill rotWithShape="1">
          <a:blip r:embed="rId3">
            <a:alphaModFix/>
          </a:blip>
          <a:srcRect b="0" l="10134" r="15675" t="0"/>
          <a:stretch/>
        </p:blipFill>
        <p:spPr>
          <a:xfrm>
            <a:off x="292675" y="279688"/>
            <a:ext cx="4820275" cy="458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p36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632" name="Google Shape;632;p3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6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6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6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7" name="Google Shape;6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75175"/>
            <a:ext cx="1077150" cy="10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7000" y="2303000"/>
            <a:ext cx="186250" cy="1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6"/>
          <p:cNvSpPr txBox="1"/>
          <p:nvPr/>
        </p:nvSpPr>
        <p:spPr>
          <a:xfrm>
            <a:off x="772825" y="4805700"/>
            <a:ext cx="3347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Quelle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9" y="251949"/>
            <a:ext cx="3428150" cy="48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7"/>
          <p:cNvPicPr preferRelativeResize="0"/>
          <p:nvPr/>
        </p:nvPicPr>
        <p:blipFill rotWithShape="1">
          <a:blip r:embed="rId3">
            <a:alphaModFix/>
          </a:blip>
          <a:srcRect b="78581" l="6085" r="0" t="5737"/>
          <a:stretch/>
        </p:blipFill>
        <p:spPr>
          <a:xfrm>
            <a:off x="244900" y="4062950"/>
            <a:ext cx="3219677" cy="80654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7"/>
          <p:cNvSpPr/>
          <p:nvPr/>
        </p:nvSpPr>
        <p:spPr>
          <a:xfrm>
            <a:off x="858850" y="1404000"/>
            <a:ext cx="7356950" cy="270005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de" sz="5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KLIMAWANDEL</a:t>
            </a:r>
            <a:endParaRPr b="1" i="0" sz="5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de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Schuld an Hans-Jürgen’s Tod</a:t>
            </a:r>
            <a:endParaRPr b="1" i="0" sz="2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7" name="Google Shape;647;p37"/>
          <p:cNvPicPr preferRelativeResize="0"/>
          <p:nvPr/>
        </p:nvPicPr>
        <p:blipFill rotWithShape="1">
          <a:blip r:embed="rId4">
            <a:alphaModFix/>
          </a:blip>
          <a:srcRect b="8353" l="12621" r="-21341" t="8360"/>
          <a:stretch/>
        </p:blipFill>
        <p:spPr>
          <a:xfrm>
            <a:off x="6330050" y="3230725"/>
            <a:ext cx="1668800" cy="1917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p37"/>
          <p:cNvCxnSpPr/>
          <p:nvPr/>
        </p:nvCxnSpPr>
        <p:spPr>
          <a:xfrm>
            <a:off x="1554675" y="2823700"/>
            <a:ext cx="614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37"/>
          <p:cNvSpPr/>
          <p:nvPr/>
        </p:nvSpPr>
        <p:spPr>
          <a:xfrm>
            <a:off x="1077150" y="2939675"/>
            <a:ext cx="62895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❖"/>
            </a:pPr>
            <a:r>
              <a:rPr b="0" i="0" lang="de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Karl-Heinz aus der Untersuchungshaft entlassen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❖"/>
            </a:pPr>
            <a:r>
              <a:rPr b="0" i="0" lang="de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Familie Schlummer trifft Vorkehrungen für den Winter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Courier New"/>
              <a:buChar char="❖"/>
            </a:pPr>
            <a:r>
              <a:rPr b="0" i="0" lang="de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Gertrud Schlummer betreibt Klima Aktivismus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0" name="Google Shape;650;p37"/>
          <p:cNvPicPr preferRelativeResize="0"/>
          <p:nvPr/>
        </p:nvPicPr>
        <p:blipFill rotWithShape="1">
          <a:blip r:embed="rId5">
            <a:alphaModFix/>
          </a:blip>
          <a:srcRect b="0" l="2856" r="0" t="0"/>
          <a:stretch/>
        </p:blipFill>
        <p:spPr>
          <a:xfrm>
            <a:off x="7219018" y="2165475"/>
            <a:ext cx="1541083" cy="119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37"/>
          <p:cNvCxnSpPr/>
          <p:nvPr/>
        </p:nvCxnSpPr>
        <p:spPr>
          <a:xfrm flipH="1">
            <a:off x="8035125" y="3360325"/>
            <a:ext cx="6900" cy="771000"/>
          </a:xfrm>
          <a:prstGeom prst="straightConnector1">
            <a:avLst/>
          </a:prstGeom>
          <a:noFill/>
          <a:ln cap="flat" cmpd="sng" w="38100">
            <a:solidFill>
              <a:srgbClr val="867A6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52" name="Google Shape;652;p37"/>
          <p:cNvPicPr preferRelativeResize="0"/>
          <p:nvPr/>
        </p:nvPicPr>
        <p:blipFill rotWithShape="1">
          <a:blip r:embed="rId6">
            <a:alphaModFix/>
          </a:blip>
          <a:srcRect b="31440" l="0" r="0" t="33237"/>
          <a:stretch/>
        </p:blipFill>
        <p:spPr>
          <a:xfrm>
            <a:off x="6745325" y="3589673"/>
            <a:ext cx="3111675" cy="1465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37"/>
          <p:cNvGrpSpPr/>
          <p:nvPr/>
        </p:nvGrpSpPr>
        <p:grpSpPr>
          <a:xfrm>
            <a:off x="0" y="-3600"/>
            <a:ext cx="9144000" cy="5151879"/>
            <a:chOff x="0" y="-3600"/>
            <a:chExt cx="9144000" cy="5151879"/>
          </a:xfrm>
        </p:grpSpPr>
        <p:sp>
          <p:nvSpPr>
            <p:cNvPr id="654" name="Google Shape;654;p37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5719" name="adj1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7"/>
            <p:cNvSpPr/>
            <p:nvPr/>
          </p:nvSpPr>
          <p:spPr>
            <a:xfrm rot="-5400000">
              <a:off x="18000" y="-18000"/>
              <a:ext cx="1404000" cy="1440000"/>
            </a:xfrm>
            <a:prstGeom prst="blockArc">
              <a:avLst>
                <a:gd fmla="val 1615440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 rot="10800000">
              <a:off x="6" y="3708279"/>
              <a:ext cx="1404000" cy="1440000"/>
            </a:xfrm>
            <a:prstGeom prst="blockArc">
              <a:avLst>
                <a:gd fmla="val 16197751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7"/>
            <p:cNvSpPr/>
            <p:nvPr/>
          </p:nvSpPr>
          <p:spPr>
            <a:xfrm rot="5400000">
              <a:off x="7722000" y="3721500"/>
              <a:ext cx="1404000" cy="1440000"/>
            </a:xfrm>
            <a:prstGeom prst="blockArc">
              <a:avLst>
                <a:gd fmla="val 16069192" name="adj1"/>
                <a:gd fmla="val 21582898" name="adj2"/>
                <a:gd fmla="val 20650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7740000" y="-3600"/>
              <a:ext cx="1404000" cy="1440000"/>
            </a:xfrm>
            <a:prstGeom prst="blockArc">
              <a:avLst>
                <a:gd fmla="val 16069192" name="adj1"/>
                <a:gd fmla="val 21597677" name="adj2"/>
                <a:gd fmla="val 21019" name="adj3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9" name="Google Shape;659;p37"/>
          <p:cNvSpPr/>
          <p:nvPr/>
        </p:nvSpPr>
        <p:spPr>
          <a:xfrm>
            <a:off x="7278000" y="2207475"/>
            <a:ext cx="14325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" sz="1800" u="none" cap="none" strike="noStrike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KLIMASCHUTZ JETZT!</a:t>
            </a:r>
            <a:endParaRPr b="0" i="0" sz="1800" u="none" cap="none" strike="noStrike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FÜR UNSERE KINDER</a:t>
            </a:r>
            <a:endParaRPr b="0" i="0" sz="1100" u="none" cap="none" strike="noStrike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400"/>
              <a:buFont typeface="Comic Sans MS"/>
              <a:buNone/>
            </a:pPr>
            <a:r>
              <a:rPr b="1" lang="de">
                <a:solidFill>
                  <a:srgbClr val="5B9BD5"/>
                </a:solidFill>
              </a:rPr>
              <a:t>Wie kann man Daten malen?</a:t>
            </a:r>
            <a:endParaRPr/>
          </a:p>
        </p:txBody>
      </p:sp>
      <p:pic>
        <p:nvPicPr>
          <p:cNvPr descr="Spielzeugeisenbahn mit einfarbiger Füllung" id="198" name="Google Shape;1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38" y="3077270"/>
            <a:ext cx="511610" cy="51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elzeugeisenbahn mit einfarbiger Füllung" id="199" name="Google Shape;19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2538" y="3400875"/>
            <a:ext cx="511610" cy="51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elzeugeisenbahn mit einfarbiger Füllung" id="200" name="Google Shape;2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407" y="3171586"/>
            <a:ext cx="511610" cy="51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elzeugeisenbahn mit einfarbiger Füllung" id="201" name="Google Shape;2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933" y="3750473"/>
            <a:ext cx="511610" cy="51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elzeugeisenbahn mit einfarbiger Füllung" id="202" name="Google Shape;20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918" y="2610682"/>
            <a:ext cx="511610" cy="51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elzeugeisenbahn mit einfarbiger Füllung" id="203" name="Google Shape;2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998" y="2877359"/>
            <a:ext cx="511610" cy="51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elzeugeisenbahn mit einfarbiger Füllung" id="204" name="Google Shape;2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1306" y="3750473"/>
            <a:ext cx="511610" cy="51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elzeugeisenbahn mit einfarbiger Füllung" id="205" name="Google Shape;20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5069" y="2438588"/>
            <a:ext cx="511610" cy="51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feil nach rechts mit einfarbiger Füllung" id="206" name="Google Shape;20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628169">
            <a:off x="5936245" y="2079209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7">
            <a:alphaModFix/>
          </a:blip>
          <a:srcRect b="0" l="13247" r="11778" t="0"/>
          <a:stretch/>
        </p:blipFill>
        <p:spPr>
          <a:xfrm rot="1186568">
            <a:off x="6519005" y="2453508"/>
            <a:ext cx="2084588" cy="212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3616" y="1287404"/>
            <a:ext cx="1206599" cy="1206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feil nach rechts mit einfarbiger Füllung" id="209" name="Google Shape;20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526144">
            <a:off x="2358185" y="2150371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4"/>
          <p:cNvGrpSpPr/>
          <p:nvPr/>
        </p:nvGrpSpPr>
        <p:grpSpPr>
          <a:xfrm>
            <a:off x="3442181" y="1287402"/>
            <a:ext cx="1939924" cy="1944324"/>
            <a:chOff x="3688318" y="1295452"/>
            <a:chExt cx="1939924" cy="1944324"/>
          </a:xfrm>
        </p:grpSpPr>
        <p:pic>
          <p:nvPicPr>
            <p:cNvPr descr="Spielzeugeisenbahn mit einfarbiger Füllung" id="211" name="Google Shape;211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51753" y="1448932"/>
              <a:ext cx="511610" cy="51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ielzeugeisenbahn mit einfarbiger Füllung" id="212" name="Google Shape;212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40021" y="1295452"/>
              <a:ext cx="511610" cy="51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ielzeugeisenbahn mit einfarbiger Füllung" id="213" name="Google Shape;213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58066" y="1559998"/>
              <a:ext cx="511610" cy="51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ielzeugeisenbahn mit einfarbiger Füllung" id="214" name="Google Shape;214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88318" y="2036144"/>
              <a:ext cx="511610" cy="51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ielzeugeisenbahn mit einfarbiger Füllung" id="215" name="Google Shape;21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1968" y="2503605"/>
              <a:ext cx="511610" cy="51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ielzeugeisenbahn mit einfarbiger Füllung" id="216" name="Google Shape;216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63297" y="2728166"/>
              <a:ext cx="511610" cy="51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ielzeugeisenbahn mit einfarbiger Füllung" id="217" name="Google Shape;217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44787" y="2419137"/>
              <a:ext cx="511610" cy="51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ielzeugeisenbahn mit einfarbiger Füllung" id="218" name="Google Shape;218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16632" y="1903091"/>
              <a:ext cx="511610" cy="5116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9" name="Google Shape;219;p4"/>
            <p:cNvCxnSpPr/>
            <p:nvPr/>
          </p:nvCxnSpPr>
          <p:spPr>
            <a:xfrm flipH="1" rot="10800000">
              <a:off x="3786182" y="1773107"/>
              <a:ext cx="1787643" cy="877072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4"/>
            <p:cNvCxnSpPr/>
            <p:nvPr/>
          </p:nvCxnSpPr>
          <p:spPr>
            <a:xfrm flipH="1" rot="10800000">
              <a:off x="4618597" y="1382586"/>
              <a:ext cx="308675" cy="85758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A904"/>
              </a:buClr>
              <a:buSzPts val="2400"/>
              <a:buFont typeface="Comic Sans MS"/>
              <a:buNone/>
            </a:pPr>
            <a:r>
              <a:rPr lang="de"/>
              <a:t>Wie kann man Daten malen?</a:t>
            </a:r>
            <a:endParaRPr/>
          </a:p>
        </p:txBody>
      </p:sp>
      <p:grpSp>
        <p:nvGrpSpPr>
          <p:cNvPr id="227" name="Google Shape;227;p5"/>
          <p:cNvGrpSpPr/>
          <p:nvPr/>
        </p:nvGrpSpPr>
        <p:grpSpPr>
          <a:xfrm>
            <a:off x="222793" y="1248966"/>
            <a:ext cx="784666" cy="962763"/>
            <a:chOff x="580835" y="1665288"/>
            <a:chExt cx="1046222" cy="1283684"/>
          </a:xfrm>
        </p:grpSpPr>
        <p:pic>
          <p:nvPicPr>
            <p:cNvPr descr="Becherglas Silhouette" id="228" name="Google Shape;228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0835" y="1665288"/>
              <a:ext cx="1046222" cy="1046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5"/>
            <p:cNvSpPr/>
            <p:nvPr/>
          </p:nvSpPr>
          <p:spPr>
            <a:xfrm>
              <a:off x="883444" y="2424113"/>
              <a:ext cx="435600" cy="211931"/>
            </a:xfrm>
            <a:prstGeom prst="roundRect">
              <a:avLst>
                <a:gd fmla="val 13297" name="adj"/>
              </a:avLst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83444" y="2307431"/>
              <a:ext cx="435600" cy="142875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 txBox="1"/>
            <p:nvPr/>
          </p:nvSpPr>
          <p:spPr>
            <a:xfrm>
              <a:off x="613151" y="2671973"/>
              <a:ext cx="9702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de" sz="900" u="none" cap="none" strike="noStrike">
                  <a:solidFill>
                    <a:srgbClr val="1E4E79"/>
                  </a:solidFill>
                  <a:latin typeface="Calibri"/>
                  <a:ea typeface="Calibri"/>
                  <a:cs typeface="Calibri"/>
                  <a:sym typeface="Calibri"/>
                </a:rPr>
                <a:t>Montag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5"/>
          <p:cNvGrpSpPr/>
          <p:nvPr/>
        </p:nvGrpSpPr>
        <p:grpSpPr>
          <a:xfrm>
            <a:off x="672276" y="2035966"/>
            <a:ext cx="784667" cy="966296"/>
            <a:chOff x="1180146" y="2716390"/>
            <a:chExt cx="1046222" cy="1288395"/>
          </a:xfrm>
        </p:grpSpPr>
        <p:pic>
          <p:nvPicPr>
            <p:cNvPr descr="Becherglas Silhouette" id="233" name="Google Shape;23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0146" y="2716390"/>
              <a:ext cx="1046222" cy="1046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5"/>
            <p:cNvSpPr/>
            <p:nvPr/>
          </p:nvSpPr>
          <p:spPr>
            <a:xfrm>
              <a:off x="1482755" y="3475215"/>
              <a:ext cx="435600" cy="211931"/>
            </a:xfrm>
            <a:prstGeom prst="roundRect">
              <a:avLst>
                <a:gd fmla="val 13297" name="adj"/>
              </a:avLst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482755" y="3458542"/>
              <a:ext cx="435600" cy="142875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 txBox="1"/>
            <p:nvPr/>
          </p:nvSpPr>
          <p:spPr>
            <a:xfrm>
              <a:off x="1222034" y="3727786"/>
              <a:ext cx="9702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de" sz="900" u="none" cap="none" strike="noStrike">
                  <a:solidFill>
                    <a:srgbClr val="1E4E79"/>
                  </a:solidFill>
                  <a:latin typeface="Calibri"/>
                  <a:ea typeface="Calibri"/>
                  <a:cs typeface="Calibri"/>
                  <a:sym typeface="Calibri"/>
                </a:rPr>
                <a:t>Dienstag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5"/>
          <p:cNvGrpSpPr/>
          <p:nvPr/>
        </p:nvGrpSpPr>
        <p:grpSpPr>
          <a:xfrm>
            <a:off x="1064609" y="3814542"/>
            <a:ext cx="784666" cy="966527"/>
            <a:chOff x="1703257" y="5086056"/>
            <a:chExt cx="1046222" cy="1288703"/>
          </a:xfrm>
        </p:grpSpPr>
        <p:pic>
          <p:nvPicPr>
            <p:cNvPr descr="Becherglas Silhouette" id="238" name="Google Shape;238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3257" y="5086056"/>
              <a:ext cx="1046222" cy="1046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5"/>
            <p:cNvSpPr/>
            <p:nvPr/>
          </p:nvSpPr>
          <p:spPr>
            <a:xfrm>
              <a:off x="2005866" y="5844881"/>
              <a:ext cx="435600" cy="211931"/>
            </a:xfrm>
            <a:prstGeom prst="roundRect">
              <a:avLst>
                <a:gd fmla="val 13297" name="adj"/>
              </a:avLst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005866" y="5715499"/>
              <a:ext cx="435600" cy="142875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 txBox="1"/>
            <p:nvPr/>
          </p:nvSpPr>
          <p:spPr>
            <a:xfrm>
              <a:off x="1738526" y="6097760"/>
              <a:ext cx="9702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de" sz="900" u="none" cap="none" strike="noStrike">
                  <a:solidFill>
                    <a:srgbClr val="1E4E79"/>
                  </a:solidFill>
                  <a:latin typeface="Calibri"/>
                  <a:ea typeface="Calibri"/>
                  <a:cs typeface="Calibri"/>
                  <a:sym typeface="Calibri"/>
                </a:rPr>
                <a:t>Mittwoch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5"/>
          <p:cNvGrpSpPr/>
          <p:nvPr/>
        </p:nvGrpSpPr>
        <p:grpSpPr>
          <a:xfrm>
            <a:off x="1352769" y="1464514"/>
            <a:ext cx="784666" cy="960714"/>
            <a:chOff x="2087470" y="1952685"/>
            <a:chExt cx="1046222" cy="1280952"/>
          </a:xfrm>
        </p:grpSpPr>
        <p:pic>
          <p:nvPicPr>
            <p:cNvPr descr="Becherglas Silhouette" id="243" name="Google Shape;24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470" y="1952685"/>
              <a:ext cx="1046222" cy="1046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5"/>
            <p:cNvSpPr/>
            <p:nvPr/>
          </p:nvSpPr>
          <p:spPr>
            <a:xfrm>
              <a:off x="2390079" y="2711510"/>
              <a:ext cx="435600" cy="211931"/>
            </a:xfrm>
            <a:prstGeom prst="roundRect">
              <a:avLst>
                <a:gd fmla="val 13297" name="adj"/>
              </a:avLst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390079" y="2640072"/>
              <a:ext cx="435600" cy="142875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 txBox="1"/>
            <p:nvPr/>
          </p:nvSpPr>
          <p:spPr>
            <a:xfrm>
              <a:off x="2122739" y="2956638"/>
              <a:ext cx="9702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de" sz="900" u="none" cap="none" strike="noStrike">
                  <a:solidFill>
                    <a:srgbClr val="1E4E79"/>
                  </a:solidFill>
                  <a:latin typeface="Calibri"/>
                  <a:ea typeface="Calibri"/>
                  <a:cs typeface="Calibri"/>
                  <a:sym typeface="Calibri"/>
                </a:rPr>
                <a:t>Donnerstag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1352769" y="2785820"/>
            <a:ext cx="784666" cy="965975"/>
            <a:chOff x="2087470" y="3714427"/>
            <a:chExt cx="1046222" cy="1287967"/>
          </a:xfrm>
        </p:grpSpPr>
        <p:pic>
          <p:nvPicPr>
            <p:cNvPr descr="Becherglas Silhouette" id="248" name="Google Shape;248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470" y="3714427"/>
              <a:ext cx="1046222" cy="1046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5"/>
            <p:cNvSpPr/>
            <p:nvPr/>
          </p:nvSpPr>
          <p:spPr>
            <a:xfrm>
              <a:off x="2390079" y="4473252"/>
              <a:ext cx="435600" cy="211931"/>
            </a:xfrm>
            <a:prstGeom prst="roundRect">
              <a:avLst>
                <a:gd fmla="val 13297" name="adj"/>
              </a:avLst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390079" y="4473252"/>
              <a:ext cx="435600" cy="8969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"/>
            <p:cNvSpPr txBox="1"/>
            <p:nvPr/>
          </p:nvSpPr>
          <p:spPr>
            <a:xfrm>
              <a:off x="2122739" y="4725395"/>
              <a:ext cx="9702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de" sz="900" u="none" cap="none" strike="noStrike">
                  <a:solidFill>
                    <a:srgbClr val="1E4E79"/>
                  </a:solidFill>
                  <a:latin typeface="Calibri"/>
                  <a:ea typeface="Calibri"/>
                  <a:cs typeface="Calibri"/>
                  <a:sym typeface="Calibri"/>
                </a:rPr>
                <a:t>Freitag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5"/>
          <p:cNvGrpSpPr/>
          <p:nvPr/>
        </p:nvGrpSpPr>
        <p:grpSpPr>
          <a:xfrm>
            <a:off x="384116" y="3178153"/>
            <a:ext cx="784667" cy="966851"/>
            <a:chOff x="795933" y="4237538"/>
            <a:chExt cx="1046222" cy="1289135"/>
          </a:xfrm>
        </p:grpSpPr>
        <p:pic>
          <p:nvPicPr>
            <p:cNvPr descr="Becherglas Silhouette" id="253" name="Google Shape;25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5933" y="4237538"/>
              <a:ext cx="1046222" cy="1046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5"/>
            <p:cNvSpPr/>
            <p:nvPr/>
          </p:nvSpPr>
          <p:spPr>
            <a:xfrm>
              <a:off x="1098542" y="5065419"/>
              <a:ext cx="435600" cy="142875"/>
            </a:xfrm>
            <a:prstGeom prst="roundRect">
              <a:avLst>
                <a:gd fmla="val 13297" name="adj"/>
              </a:avLst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098542" y="5055899"/>
              <a:ext cx="435600" cy="142875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rgbClr val="BBD6E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"/>
            <p:cNvSpPr txBox="1"/>
            <p:nvPr/>
          </p:nvSpPr>
          <p:spPr>
            <a:xfrm>
              <a:off x="831202" y="5249674"/>
              <a:ext cx="9702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de" sz="900" u="none" cap="none" strike="noStrike">
                  <a:solidFill>
                    <a:srgbClr val="1E4E79"/>
                  </a:solidFill>
                  <a:latin typeface="Calibri"/>
                  <a:ea typeface="Calibri"/>
                  <a:cs typeface="Calibri"/>
                  <a:sym typeface="Calibri"/>
                </a:rPr>
                <a:t>Samstag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5"/>
          <p:cNvGrpSpPr/>
          <p:nvPr/>
        </p:nvGrpSpPr>
        <p:grpSpPr>
          <a:xfrm>
            <a:off x="2135581" y="1462465"/>
            <a:ext cx="2390536" cy="3261467"/>
            <a:chOff x="2847441" y="1949953"/>
            <a:chExt cx="3187381" cy="4348623"/>
          </a:xfrm>
        </p:grpSpPr>
        <p:grpSp>
          <p:nvGrpSpPr>
            <p:cNvPr id="258" name="Google Shape;258;p5"/>
            <p:cNvGrpSpPr/>
            <p:nvPr/>
          </p:nvGrpSpPr>
          <p:grpSpPr>
            <a:xfrm>
              <a:off x="3793625" y="1949953"/>
              <a:ext cx="1046222" cy="1283684"/>
              <a:chOff x="580835" y="1665288"/>
              <a:chExt cx="1046222" cy="1283684"/>
            </a:xfrm>
          </p:grpSpPr>
          <p:pic>
            <p:nvPicPr>
              <p:cNvPr descr="Becherglas Silhouette" id="259" name="Google Shape;259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80835" y="1665288"/>
                <a:ext cx="1046222" cy="1046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0" name="Google Shape;260;p5"/>
              <p:cNvSpPr/>
              <p:nvPr/>
            </p:nvSpPr>
            <p:spPr>
              <a:xfrm>
                <a:off x="883444" y="2424113"/>
                <a:ext cx="435600" cy="211931"/>
              </a:xfrm>
              <a:prstGeom prst="roundRect">
                <a:avLst>
                  <a:gd fmla="val 13297" name="adj"/>
                </a:avLst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883444" y="2307431"/>
                <a:ext cx="435600" cy="142875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 txBox="1"/>
              <p:nvPr/>
            </p:nvSpPr>
            <p:spPr>
              <a:xfrm>
                <a:off x="613151" y="2671973"/>
                <a:ext cx="97028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de" sz="900" u="none" cap="none" strike="noStrike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Montag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5"/>
            <p:cNvGrpSpPr/>
            <p:nvPr/>
          </p:nvGrpSpPr>
          <p:grpSpPr>
            <a:xfrm>
              <a:off x="4988600" y="1949953"/>
              <a:ext cx="1046222" cy="1288395"/>
              <a:chOff x="1180146" y="2716390"/>
              <a:chExt cx="1046222" cy="1288395"/>
            </a:xfrm>
          </p:grpSpPr>
          <p:pic>
            <p:nvPicPr>
              <p:cNvPr descr="Becherglas Silhouette" id="264" name="Google Shape;264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180146" y="2716390"/>
                <a:ext cx="1046222" cy="1046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5" name="Google Shape;265;p5"/>
              <p:cNvSpPr/>
              <p:nvPr/>
            </p:nvSpPr>
            <p:spPr>
              <a:xfrm>
                <a:off x="1482755" y="3475215"/>
                <a:ext cx="435600" cy="211931"/>
              </a:xfrm>
              <a:prstGeom prst="roundRect">
                <a:avLst>
                  <a:gd fmla="val 13297" name="adj"/>
                </a:avLst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1482755" y="3458542"/>
                <a:ext cx="435600" cy="142875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"/>
              <p:cNvSpPr txBox="1"/>
              <p:nvPr/>
            </p:nvSpPr>
            <p:spPr>
              <a:xfrm>
                <a:off x="1222034" y="3727786"/>
                <a:ext cx="97028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de" sz="900" u="none" cap="none" strike="noStrike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Dienstag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" name="Google Shape;268;p5"/>
            <p:cNvGrpSpPr/>
            <p:nvPr/>
          </p:nvGrpSpPr>
          <p:grpSpPr>
            <a:xfrm>
              <a:off x="3787970" y="3471946"/>
              <a:ext cx="1046222" cy="1288703"/>
              <a:chOff x="1703257" y="5086056"/>
              <a:chExt cx="1046222" cy="1288703"/>
            </a:xfrm>
          </p:grpSpPr>
          <p:pic>
            <p:nvPicPr>
              <p:cNvPr descr="Becherglas Silhouette" id="269" name="Google Shape;269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703257" y="5086056"/>
                <a:ext cx="1046222" cy="1046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0" name="Google Shape;270;p5"/>
              <p:cNvSpPr/>
              <p:nvPr/>
            </p:nvSpPr>
            <p:spPr>
              <a:xfrm>
                <a:off x="2005866" y="5844881"/>
                <a:ext cx="435600" cy="211931"/>
              </a:xfrm>
              <a:prstGeom prst="roundRect">
                <a:avLst>
                  <a:gd fmla="val 13297" name="adj"/>
                </a:avLst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2005866" y="5715499"/>
                <a:ext cx="435600" cy="142875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"/>
              <p:cNvSpPr txBox="1"/>
              <p:nvPr/>
            </p:nvSpPr>
            <p:spPr>
              <a:xfrm>
                <a:off x="1738526" y="6097760"/>
                <a:ext cx="97028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de" sz="900" u="none" cap="none" strike="noStrike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Mittwoch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" name="Google Shape;273;p5"/>
            <p:cNvGrpSpPr/>
            <p:nvPr/>
          </p:nvGrpSpPr>
          <p:grpSpPr>
            <a:xfrm>
              <a:off x="4954546" y="3479697"/>
              <a:ext cx="1046222" cy="1280952"/>
              <a:chOff x="2087470" y="1952685"/>
              <a:chExt cx="1046222" cy="1280952"/>
            </a:xfrm>
          </p:grpSpPr>
          <p:pic>
            <p:nvPicPr>
              <p:cNvPr descr="Becherglas Silhouette" id="274" name="Google Shape;274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087470" y="1952685"/>
                <a:ext cx="1046222" cy="1046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5" name="Google Shape;275;p5"/>
              <p:cNvSpPr/>
              <p:nvPr/>
            </p:nvSpPr>
            <p:spPr>
              <a:xfrm>
                <a:off x="2390079" y="2711510"/>
                <a:ext cx="435600" cy="211931"/>
              </a:xfrm>
              <a:prstGeom prst="roundRect">
                <a:avLst>
                  <a:gd fmla="val 13297" name="adj"/>
                </a:avLst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2390079" y="2640072"/>
                <a:ext cx="435600" cy="142875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"/>
              <p:cNvSpPr txBox="1"/>
              <p:nvPr/>
            </p:nvSpPr>
            <p:spPr>
              <a:xfrm>
                <a:off x="2122739" y="2956638"/>
                <a:ext cx="97028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de" sz="900" u="none" cap="none" strike="noStrike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Donnerstag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8" name="Google Shape;278;p5"/>
            <p:cNvGrpSpPr/>
            <p:nvPr/>
          </p:nvGrpSpPr>
          <p:grpSpPr>
            <a:xfrm>
              <a:off x="3794249" y="4993939"/>
              <a:ext cx="1046222" cy="1287967"/>
              <a:chOff x="2087470" y="3714427"/>
              <a:chExt cx="1046222" cy="1287967"/>
            </a:xfrm>
          </p:grpSpPr>
          <p:pic>
            <p:nvPicPr>
              <p:cNvPr descr="Becherglas Silhouette" id="279" name="Google Shape;279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087470" y="3714427"/>
                <a:ext cx="1046222" cy="1046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" name="Google Shape;280;p5"/>
              <p:cNvSpPr/>
              <p:nvPr/>
            </p:nvSpPr>
            <p:spPr>
              <a:xfrm>
                <a:off x="2390079" y="4473252"/>
                <a:ext cx="435600" cy="211931"/>
              </a:xfrm>
              <a:prstGeom prst="roundRect">
                <a:avLst>
                  <a:gd fmla="val 13297" name="adj"/>
                </a:avLst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2390079" y="4473252"/>
                <a:ext cx="435600" cy="89693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 txBox="1"/>
              <p:nvPr/>
            </p:nvSpPr>
            <p:spPr>
              <a:xfrm>
                <a:off x="2122739" y="4725395"/>
                <a:ext cx="97028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de" sz="900" u="none" cap="none" strike="noStrike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Freitag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oogle Shape;283;p5"/>
            <p:cNvGrpSpPr/>
            <p:nvPr/>
          </p:nvGrpSpPr>
          <p:grpSpPr>
            <a:xfrm>
              <a:off x="4954546" y="5009441"/>
              <a:ext cx="1046222" cy="1289135"/>
              <a:chOff x="795933" y="4237538"/>
              <a:chExt cx="1046222" cy="1289135"/>
            </a:xfrm>
          </p:grpSpPr>
          <p:pic>
            <p:nvPicPr>
              <p:cNvPr descr="Becherglas Silhouette" id="284" name="Google Shape;284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95933" y="4237538"/>
                <a:ext cx="1046222" cy="1046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5" name="Google Shape;285;p5"/>
              <p:cNvSpPr/>
              <p:nvPr/>
            </p:nvSpPr>
            <p:spPr>
              <a:xfrm>
                <a:off x="1098542" y="5065419"/>
                <a:ext cx="435600" cy="142875"/>
              </a:xfrm>
              <a:prstGeom prst="roundRect">
                <a:avLst>
                  <a:gd fmla="val 13297" name="adj"/>
                </a:avLst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1098542" y="5055899"/>
                <a:ext cx="435600" cy="142875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rgbClr val="BBD6E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 txBox="1"/>
              <p:nvPr/>
            </p:nvSpPr>
            <p:spPr>
              <a:xfrm>
                <a:off x="831202" y="5249674"/>
                <a:ext cx="97028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de" sz="900" u="none" cap="none" strike="noStrike">
                    <a:solidFill>
                      <a:srgbClr val="1E4E7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Samstag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Pfeil nach rechts mit einfarbiger Füllung" id="288" name="Google Shape;28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47441" y="359286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5"/>
          <p:cNvGrpSpPr/>
          <p:nvPr/>
        </p:nvGrpSpPr>
        <p:grpSpPr>
          <a:xfrm>
            <a:off x="4575610" y="1711029"/>
            <a:ext cx="4241300" cy="2652317"/>
            <a:chOff x="6100813" y="2281372"/>
            <a:chExt cx="5655066" cy="3536423"/>
          </a:xfrm>
        </p:grpSpPr>
        <p:pic>
          <p:nvPicPr>
            <p:cNvPr descr="Pfeil nach rechts mit einfarbiger Füllung" id="290" name="Google Shape;29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813" y="359238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70064" y="2281372"/>
              <a:ext cx="4685815" cy="35364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400"/>
              <a:buFont typeface="Comic Sans MS"/>
              <a:buNone/>
            </a:pPr>
            <a:r>
              <a:rPr lang="de"/>
              <a:t>Wie kann man Daten malen?</a:t>
            </a:r>
            <a:endParaRPr/>
          </a:p>
        </p:txBody>
      </p:sp>
      <p:grpSp>
        <p:nvGrpSpPr>
          <p:cNvPr id="297" name="Google Shape;297;p6"/>
          <p:cNvGrpSpPr/>
          <p:nvPr/>
        </p:nvGrpSpPr>
        <p:grpSpPr>
          <a:xfrm>
            <a:off x="1633538" y="1248966"/>
            <a:ext cx="5876925" cy="3305771"/>
            <a:chOff x="2178050" y="1665288"/>
            <a:chExt cx="7835900" cy="4407694"/>
          </a:xfrm>
        </p:grpSpPr>
        <p:pic>
          <p:nvPicPr>
            <p:cNvPr id="298" name="Google Shape;29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78050" y="1665288"/>
              <a:ext cx="7835900" cy="440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6"/>
            <p:cNvPicPr preferRelativeResize="0"/>
            <p:nvPr/>
          </p:nvPicPr>
          <p:blipFill rotWithShape="1">
            <a:blip r:embed="rId3">
              <a:alphaModFix/>
            </a:blip>
            <a:srcRect b="10352" l="34380" r="23292" t="82673"/>
            <a:stretch/>
          </p:blipFill>
          <p:spPr>
            <a:xfrm>
              <a:off x="2186516" y="1669521"/>
              <a:ext cx="3316817" cy="307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6"/>
            <p:cNvPicPr preferRelativeResize="0"/>
            <p:nvPr/>
          </p:nvPicPr>
          <p:blipFill rotWithShape="1">
            <a:blip r:embed="rId3">
              <a:alphaModFix/>
            </a:blip>
            <a:srcRect b="0" l="8752" r="79822" t="64649"/>
            <a:stretch/>
          </p:blipFill>
          <p:spPr>
            <a:xfrm>
              <a:off x="2186516" y="4514850"/>
              <a:ext cx="895350" cy="1558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6"/>
            <p:cNvPicPr preferRelativeResize="0"/>
            <p:nvPr/>
          </p:nvPicPr>
          <p:blipFill rotWithShape="1">
            <a:blip r:embed="rId3">
              <a:alphaModFix/>
            </a:blip>
            <a:srcRect b="10352" l="34380" r="41739" t="82673"/>
            <a:stretch/>
          </p:blipFill>
          <p:spPr>
            <a:xfrm>
              <a:off x="2186517" y="4223678"/>
              <a:ext cx="1871134" cy="3074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Google Shape;302;p6"/>
          <p:cNvPicPr preferRelativeResize="0"/>
          <p:nvPr/>
        </p:nvPicPr>
        <p:blipFill rotWithShape="1">
          <a:blip r:embed="rId4">
            <a:alphaModFix/>
          </a:blip>
          <a:srcRect b="32457" l="19795" r="19351" t="12029"/>
          <a:stretch/>
        </p:blipFill>
        <p:spPr>
          <a:xfrm>
            <a:off x="295400" y="3312500"/>
            <a:ext cx="2521325" cy="15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Was haben wir zum Frühstück gegessen?</a:t>
            </a:r>
            <a:endParaRPr/>
          </a:p>
        </p:txBody>
      </p:sp>
      <p:sp>
        <p:nvSpPr>
          <p:cNvPr id="308" name="Google Shape;308;p7"/>
          <p:cNvSpPr/>
          <p:nvPr/>
        </p:nvSpPr>
        <p:spPr>
          <a:xfrm>
            <a:off x="7580675" y="16895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MÜSLI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7580675" y="223072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BROT SÜSS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7580675" y="27718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BROT SALZIG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7580675" y="331302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"/>
          <p:cNvSpPr/>
          <p:nvPr/>
        </p:nvSpPr>
        <p:spPr>
          <a:xfrm>
            <a:off x="7580675" y="38541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"/>
          <p:cNvSpPr txBox="1"/>
          <p:nvPr/>
        </p:nvSpPr>
        <p:spPr>
          <a:xfrm>
            <a:off x="619275" y="957050"/>
            <a:ext cx="6325800" cy="365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d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 der Kinder, aufgestellt in Gruppen je nach Frühstück einfügen.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"/>
          <p:cNvSpPr txBox="1"/>
          <p:nvPr>
            <p:ph type="title"/>
          </p:nvPr>
        </p:nvSpPr>
        <p:spPr>
          <a:xfrm>
            <a:off x="505375" y="452087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/>
              <a:t>Wie fahren wir üblicherweise in die Schule? </a:t>
            </a:r>
            <a:endParaRPr/>
          </a:p>
        </p:txBody>
      </p:sp>
      <p:sp>
        <p:nvSpPr>
          <p:cNvPr id="319" name="Google Shape;319;p8"/>
          <p:cNvSpPr/>
          <p:nvPr/>
        </p:nvSpPr>
        <p:spPr>
          <a:xfrm>
            <a:off x="7580675" y="16895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TRAKTOR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"/>
          <p:cNvSpPr/>
          <p:nvPr/>
        </p:nvSpPr>
        <p:spPr>
          <a:xfrm>
            <a:off x="7580675" y="223072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7580675" y="27718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7580675" y="331302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ZUG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7580675" y="385417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ZU FUSS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8"/>
          <p:cNvSpPr/>
          <p:nvPr/>
        </p:nvSpPr>
        <p:spPr>
          <a:xfrm>
            <a:off x="7580675" y="1148425"/>
            <a:ext cx="1166400" cy="4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FAHRRAD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619275" y="1148425"/>
            <a:ext cx="6310500" cy="346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d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 der Kinder, aufgestellt in Gruppen je nach Verkehrsmittel einfügen.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9"/>
          <p:cNvSpPr txBox="1"/>
          <p:nvPr>
            <p:ph type="ctrTitle"/>
          </p:nvPr>
        </p:nvSpPr>
        <p:spPr>
          <a:xfrm>
            <a:off x="317500" y="1298400"/>
            <a:ext cx="28236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de"/>
              <a:t>10 Minuten Pause 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